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6"/>
  </p:notesMasterIdLst>
  <p:sldIdLst>
    <p:sldId id="256" r:id="rId5"/>
    <p:sldId id="257" r:id="rId6"/>
    <p:sldId id="262" r:id="rId7"/>
    <p:sldId id="258" r:id="rId8"/>
    <p:sldId id="260" r:id="rId9"/>
    <p:sldId id="266" r:id="rId10"/>
    <p:sldId id="271" r:id="rId11"/>
    <p:sldId id="280" r:id="rId12"/>
    <p:sldId id="265" r:id="rId13"/>
    <p:sldId id="268" r:id="rId14"/>
    <p:sldId id="269" r:id="rId15"/>
    <p:sldId id="270" r:id="rId16"/>
    <p:sldId id="267" r:id="rId17"/>
    <p:sldId id="274" r:id="rId18"/>
    <p:sldId id="273" r:id="rId19"/>
    <p:sldId id="272" r:id="rId20"/>
    <p:sldId id="275" r:id="rId21"/>
    <p:sldId id="277" r:id="rId22"/>
    <p:sldId id="276" r:id="rId23"/>
    <p:sldId id="278" r:id="rId24"/>
    <p:sldId id="279" r:id="rId25"/>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7C4E2A-132A-4583-828C-8AAE98C23A9B}" v="9" dt="2022-09-22T12:24:28.779"/>
    <p1510:client id="{464C013C-DC6A-4878-8E53-44DF50DFBA75}" v="19" dt="2022-09-26T20:25:32.836"/>
    <p1510:client id="{651A5903-3BC7-4DB5-A54B-D1FD6D1D96A8}" v="2" dt="2022-09-26T18:01:56.677"/>
    <p1510:client id="{FAB1EF4B-8D2F-4496-AC45-46C01B3D11C6}" v="526" dt="2022-09-26T18:07:45.8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8275" y="0"/>
            <a:ext cx="3043238" cy="466725"/>
          </a:xfrm>
          <a:prstGeom prst="rect">
            <a:avLst/>
          </a:prstGeom>
        </p:spPr>
        <p:txBody>
          <a:bodyPr vert="horz" lIns="91440" tIns="45720" rIns="91440" bIns="45720" rtlCol="0"/>
          <a:lstStyle>
            <a:lvl1pPr algn="r">
              <a:defRPr sz="1200"/>
            </a:lvl1pPr>
          </a:lstStyle>
          <a:p>
            <a:fld id="{584F691B-6161-4DF2-AA63-9F1D0B392D5C}" type="datetimeFigureOut">
              <a:rPr lang="en-US" smtClean="0"/>
              <a:t>9/26/2023</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9925"/>
            <a:ext cx="5619750" cy="36655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8275" y="8842375"/>
            <a:ext cx="3043238" cy="466725"/>
          </a:xfrm>
          <a:prstGeom prst="rect">
            <a:avLst/>
          </a:prstGeom>
        </p:spPr>
        <p:txBody>
          <a:bodyPr vert="horz" lIns="91440" tIns="45720" rIns="91440" bIns="45720" rtlCol="0" anchor="b"/>
          <a:lstStyle>
            <a:lvl1pPr algn="r">
              <a:defRPr sz="1200"/>
            </a:lvl1pPr>
          </a:lstStyle>
          <a:p>
            <a:fld id="{D3BCA78C-1FAD-4CE0-A443-83F457D201E4}" type="slidenum">
              <a:rPr lang="en-US" smtClean="0"/>
              <a:t>‹#›</a:t>
            </a:fld>
            <a:endParaRPr lang="en-US"/>
          </a:p>
        </p:txBody>
      </p:sp>
    </p:spTree>
    <p:extLst>
      <p:ext uri="{BB962C8B-B14F-4D97-AF65-F5344CB8AC3E}">
        <p14:creationId xmlns:p14="http://schemas.microsoft.com/office/powerpoint/2010/main" val="3659084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Welcome to this presentation on the use of the 35 second shot clock in Illinois during the 2022-23 season.</a:t>
            </a:r>
          </a:p>
        </p:txBody>
      </p:sp>
      <p:sp>
        <p:nvSpPr>
          <p:cNvPr id="4" name="Slide Number Placeholder 3"/>
          <p:cNvSpPr>
            <a:spLocks noGrp="1"/>
          </p:cNvSpPr>
          <p:nvPr>
            <p:ph type="sldNum" sz="quarter" idx="5"/>
          </p:nvPr>
        </p:nvSpPr>
        <p:spPr/>
        <p:txBody>
          <a:bodyPr/>
          <a:lstStyle/>
          <a:p>
            <a:fld id="{D3BCA78C-1FAD-4CE0-A443-83F457D201E4}" type="slidenum">
              <a:rPr lang="en-US" smtClean="0"/>
              <a:t>1</a:t>
            </a:fld>
            <a:endParaRPr lang="en-US"/>
          </a:p>
        </p:txBody>
      </p:sp>
    </p:spTree>
    <p:extLst>
      <p:ext uri="{BB962C8B-B14F-4D97-AF65-F5344CB8AC3E}">
        <p14:creationId xmlns:p14="http://schemas.microsoft.com/office/powerpoint/2010/main" val="125205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mj-lt"/>
              <a:buNone/>
            </a:pPr>
            <a:r>
              <a:rPr lang="en-US" sz="1200">
                <a:effectLst/>
                <a:latin typeface="Calibri" panose="020F0502020204030204" pitchFamily="34" charset="0"/>
                <a:ea typeface="Calibri" panose="020F0502020204030204" pitchFamily="34" charset="0"/>
                <a:cs typeface="Times New Roman" panose="02020603050405020304" pitchFamily="18" charset="0"/>
              </a:rPr>
              <a:t>To indicate a shot clock violation, the official will give the stop clock signal followed by the tapping of the head and give a directional signal…signals which you can see here on this slide.  </a:t>
            </a:r>
          </a:p>
          <a:p>
            <a:endParaRPr lang="en-US"/>
          </a:p>
        </p:txBody>
      </p:sp>
      <p:sp>
        <p:nvSpPr>
          <p:cNvPr id="4" name="Slide Number Placeholder 3"/>
          <p:cNvSpPr>
            <a:spLocks noGrp="1"/>
          </p:cNvSpPr>
          <p:nvPr>
            <p:ph type="sldNum" sz="quarter" idx="5"/>
          </p:nvPr>
        </p:nvSpPr>
        <p:spPr/>
        <p:txBody>
          <a:bodyPr/>
          <a:lstStyle/>
          <a:p>
            <a:fld id="{D3BCA78C-1FAD-4CE0-A443-83F457D201E4}" type="slidenum">
              <a:rPr lang="en-US" smtClean="0"/>
              <a:t>10</a:t>
            </a:fld>
            <a:endParaRPr lang="en-US"/>
          </a:p>
        </p:txBody>
      </p:sp>
    </p:spTree>
    <p:extLst>
      <p:ext uri="{BB962C8B-B14F-4D97-AF65-F5344CB8AC3E}">
        <p14:creationId xmlns:p14="http://schemas.microsoft.com/office/powerpoint/2010/main" val="2207910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To indicate a shot clock reset, the official will use a rolling motion of a pointed index finger above the head.   Game Officials will have the final decision when there is doubt as to whether a score was made within the shot clock period or the try for goal contacted the ring or flange.  Obvious mistakes made by the shot clock operator or due to a malfunction may be corrected in the shot clock period in which the mistake or malfunction occurred ONLY if the officials have definitive knowledge relative to the situation.</a:t>
            </a:r>
          </a:p>
          <a:p>
            <a:endParaRPr lang="en-US"/>
          </a:p>
        </p:txBody>
      </p:sp>
      <p:sp>
        <p:nvSpPr>
          <p:cNvPr id="4" name="Slide Number Placeholder 3"/>
          <p:cNvSpPr>
            <a:spLocks noGrp="1"/>
          </p:cNvSpPr>
          <p:nvPr>
            <p:ph type="sldNum" sz="quarter" idx="5"/>
          </p:nvPr>
        </p:nvSpPr>
        <p:spPr/>
        <p:txBody>
          <a:bodyPr/>
          <a:lstStyle/>
          <a:p>
            <a:fld id="{D3BCA78C-1FAD-4CE0-A443-83F457D201E4}" type="slidenum">
              <a:rPr lang="en-US" smtClean="0"/>
              <a:t>11</a:t>
            </a:fld>
            <a:endParaRPr lang="en-US"/>
          </a:p>
        </p:txBody>
      </p:sp>
    </p:spTree>
    <p:extLst>
      <p:ext uri="{BB962C8B-B14F-4D97-AF65-F5344CB8AC3E}">
        <p14:creationId xmlns:p14="http://schemas.microsoft.com/office/powerpoint/2010/main" val="3480198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Game Officials will have the final decision when there is doubt as to whether a score was made within the shot clock period or the try for goal contacted the ring or flange.  Obvious mistakes made by the shot clock operator or mistakes due to a malfunction may be corrected in the shot clock period in which the mistake or malfunction occurred ONLY if the officials have definitive knowledge relative to the situation.</a:t>
            </a:r>
          </a:p>
          <a:p>
            <a:endParaRPr lang="en-US"/>
          </a:p>
        </p:txBody>
      </p:sp>
      <p:sp>
        <p:nvSpPr>
          <p:cNvPr id="4" name="Slide Number Placeholder 3"/>
          <p:cNvSpPr>
            <a:spLocks noGrp="1"/>
          </p:cNvSpPr>
          <p:nvPr>
            <p:ph type="sldNum" sz="quarter" idx="5"/>
          </p:nvPr>
        </p:nvSpPr>
        <p:spPr/>
        <p:txBody>
          <a:bodyPr/>
          <a:lstStyle/>
          <a:p>
            <a:fld id="{D3BCA78C-1FAD-4CE0-A443-83F457D201E4}" type="slidenum">
              <a:rPr lang="en-US" smtClean="0"/>
              <a:t>12</a:t>
            </a:fld>
            <a:endParaRPr lang="en-US"/>
          </a:p>
        </p:txBody>
      </p:sp>
    </p:spTree>
    <p:extLst>
      <p:ext uri="{BB962C8B-B14F-4D97-AF65-F5344CB8AC3E}">
        <p14:creationId xmlns:p14="http://schemas.microsoft.com/office/powerpoint/2010/main" val="2436634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it’s been mentioned, only a 35-second shot clock can be used.  In approved events, the shot clock shall be used the entire game, including extra periods, except when there is less than 35 seconds remaining on the game clock in any quarter or overtime period.  The shot clock will continue to be used in games even if and when the Mercy Rule has gone into effect.  Approved events do NOT have to have an alternate timing device on site during any game in which the shot clock is used.  If the shot clock malfunctions during a contest, the remainder of the contest will be played using conventional timing rules.  </a:t>
            </a:r>
          </a:p>
        </p:txBody>
      </p:sp>
      <p:sp>
        <p:nvSpPr>
          <p:cNvPr id="4" name="Slide Number Placeholder 3"/>
          <p:cNvSpPr>
            <a:spLocks noGrp="1"/>
          </p:cNvSpPr>
          <p:nvPr>
            <p:ph type="sldNum" sz="quarter" idx="5"/>
          </p:nvPr>
        </p:nvSpPr>
        <p:spPr/>
        <p:txBody>
          <a:bodyPr/>
          <a:lstStyle/>
          <a:p>
            <a:fld id="{D3BCA78C-1FAD-4CE0-A443-83F457D201E4}" type="slidenum">
              <a:rPr lang="en-US" smtClean="0"/>
              <a:t>13</a:t>
            </a:fld>
            <a:endParaRPr lang="en-US"/>
          </a:p>
        </p:txBody>
      </p:sp>
    </p:spTree>
    <p:extLst>
      <p:ext uri="{BB962C8B-B14F-4D97-AF65-F5344CB8AC3E}">
        <p14:creationId xmlns:p14="http://schemas.microsoft.com/office/powerpoint/2010/main" val="869091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defRPr/>
            </a:pPr>
            <a:r>
              <a:rPr kumimoji="0" lang="en-US" sz="2400" b="0" i="0" u="none" strike="noStrike" kern="1200" cap="none" spc="0" normalizeH="0" baseline="0" noProof="0">
                <a:ln>
                  <a:noFill/>
                </a:ln>
                <a:solidFill>
                  <a:prstClr val="black"/>
                </a:solidFill>
                <a:effectLst/>
                <a:uLnTx/>
                <a:uFillTx/>
                <a:latin typeface="Seaford"/>
                <a:ea typeface="+mn-ea"/>
                <a:cs typeface="+mn-cs"/>
              </a:rPr>
              <a:t>The team in control must attempt a try for field goal within the 35-second shot clock period.</a:t>
            </a:r>
            <a:r>
              <a:rPr lang="en-US" sz="2400">
                <a:solidFill>
                  <a:prstClr val="black"/>
                </a:solidFill>
                <a:latin typeface="Seaford"/>
              </a:rPr>
              <a:t> </a:t>
            </a:r>
            <a:r>
              <a:rPr kumimoji="0" lang="en-US" sz="2400" b="0" i="0" u="none" strike="noStrike" kern="1200" cap="none" spc="0" normalizeH="0" baseline="0" noProof="0">
                <a:ln>
                  <a:noFill/>
                </a:ln>
                <a:solidFill>
                  <a:prstClr val="black"/>
                </a:solidFill>
                <a:effectLst/>
                <a:uLnTx/>
                <a:uFillTx/>
                <a:latin typeface="Seaford"/>
                <a:ea typeface="+mn-ea"/>
                <a:cs typeface="+mn-cs"/>
              </a:rPr>
              <a:t> A shot clock period is the period of time beginning when the ball is legally touched on a throw-in or when team control is established or re-established after loss of team control and the shot clock is properly started.</a:t>
            </a:r>
            <a:r>
              <a:rPr lang="en-US" sz="2400">
                <a:solidFill>
                  <a:prstClr val="black"/>
                </a:solidFill>
                <a:latin typeface="Seaford"/>
              </a:rPr>
              <a:t> Shot clock operators need to be certain the throw-in has been touched or possession has changed before starting a new shot clock period.  </a:t>
            </a:r>
            <a:r>
              <a:rPr kumimoji="0" lang="en-US" sz="2400" b="0" i="0" u="none" strike="noStrike" kern="1200" cap="none" spc="0" normalizeH="0" baseline="0" noProof="0">
                <a:ln>
                  <a:noFill/>
                </a:ln>
                <a:solidFill>
                  <a:prstClr val="black"/>
                </a:solidFill>
                <a:effectLst/>
                <a:uLnTx/>
                <a:uFillTx/>
                <a:latin typeface="Seaford"/>
                <a:ea typeface="+mn-ea"/>
                <a:cs typeface="+mn-cs"/>
              </a:rPr>
              <a:t>The shot clock period ends when the shot clock is properly started for the next shot clock period.</a:t>
            </a:r>
          </a:p>
          <a:p>
            <a:endParaRPr lang="en-US"/>
          </a:p>
        </p:txBody>
      </p:sp>
      <p:sp>
        <p:nvSpPr>
          <p:cNvPr id="4" name="Slide Number Placeholder 3"/>
          <p:cNvSpPr>
            <a:spLocks noGrp="1"/>
          </p:cNvSpPr>
          <p:nvPr>
            <p:ph type="sldNum" sz="quarter" idx="5"/>
          </p:nvPr>
        </p:nvSpPr>
        <p:spPr/>
        <p:txBody>
          <a:bodyPr/>
          <a:lstStyle/>
          <a:p>
            <a:fld id="{D3BCA78C-1FAD-4CE0-A443-83F457D201E4}" type="slidenum">
              <a:rPr lang="en-US" smtClean="0"/>
              <a:t>14</a:t>
            </a:fld>
            <a:endParaRPr lang="en-US"/>
          </a:p>
        </p:txBody>
      </p:sp>
    </p:spTree>
    <p:extLst>
      <p:ext uri="{BB962C8B-B14F-4D97-AF65-F5344CB8AC3E}">
        <p14:creationId xmlns:p14="http://schemas.microsoft.com/office/powerpoint/2010/main" val="3953802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defRPr/>
            </a:pPr>
            <a:r>
              <a:rPr kumimoji="0" lang="en-US" sz="2400" b="0" i="0" u="none" strike="noStrike" kern="1200" cap="none" spc="0" normalizeH="0" baseline="0" noProof="0">
                <a:ln>
                  <a:noFill/>
                </a:ln>
                <a:solidFill>
                  <a:prstClr val="black"/>
                </a:solidFill>
                <a:effectLst/>
                <a:uLnTx/>
                <a:uFillTx/>
                <a:latin typeface="Seaford"/>
                <a:ea typeface="+mn-ea"/>
                <a:cs typeface="+mn-cs"/>
              </a:rPr>
              <a:t>A shot clock try for field goal is defined as the ball having left the shooter’s hand(s) before the sounding of the shot clock horn and then striking the ring or flange or entering the basket.</a:t>
            </a:r>
            <a:r>
              <a:rPr lang="en-US" sz="2400">
                <a:solidFill>
                  <a:prstClr val="black"/>
                </a:solidFill>
                <a:latin typeface="Seaford"/>
              </a:rPr>
              <a:t> </a:t>
            </a:r>
            <a:r>
              <a:rPr kumimoji="0" lang="en-US" sz="2400" b="0" i="0" u="none" strike="noStrike" kern="1200" cap="none" spc="0" normalizeH="0" baseline="0" noProof="0">
                <a:ln>
                  <a:noFill/>
                </a:ln>
                <a:solidFill>
                  <a:prstClr val="black"/>
                </a:solidFill>
                <a:effectLst/>
                <a:uLnTx/>
                <a:uFillTx/>
                <a:latin typeface="Seaford"/>
                <a:ea typeface="+mn-ea"/>
                <a:cs typeface="+mn-cs"/>
              </a:rPr>
              <a:t> It is a violation when a try for field goal does not leave a shooter’s hand before the </a:t>
            </a:r>
            <a:r>
              <a:rPr lang="en-US" sz="2400">
                <a:solidFill>
                  <a:prstClr val="black"/>
                </a:solidFill>
                <a:latin typeface="Seaford"/>
              </a:rPr>
              <a:t>expiration of the allotted shot clock time period or</a:t>
            </a:r>
            <a:r>
              <a:rPr kumimoji="0" lang="en-US" sz="2400" b="0" i="0" u="none" strike="noStrike" kern="1200" cap="none" spc="0" normalizeH="0" baseline="0" noProof="0">
                <a:ln>
                  <a:noFill/>
                </a:ln>
                <a:solidFill>
                  <a:prstClr val="black"/>
                </a:solidFill>
                <a:effectLst/>
                <a:uLnTx/>
                <a:uFillTx/>
                <a:latin typeface="Seaford"/>
                <a:ea typeface="+mn-ea"/>
                <a:cs typeface="+mn-cs"/>
              </a:rPr>
              <a:t> when the try does</a:t>
            </a:r>
            <a:r>
              <a:rPr lang="en-US" sz="2400">
                <a:solidFill>
                  <a:prstClr val="black"/>
                </a:solidFill>
                <a:latin typeface="Seaford"/>
              </a:rPr>
              <a:t> </a:t>
            </a:r>
            <a:r>
              <a:rPr kumimoji="0" lang="en-US" sz="2400" b="0" i="0" u="none" strike="noStrike" kern="1200" cap="none" spc="0" normalizeH="0" baseline="0" noProof="0">
                <a:ln>
                  <a:noFill/>
                </a:ln>
                <a:solidFill>
                  <a:prstClr val="black"/>
                </a:solidFill>
                <a:effectLst/>
                <a:uLnTx/>
                <a:uFillTx/>
                <a:latin typeface="Seaford"/>
                <a:ea typeface="+mn-ea"/>
                <a:cs typeface="+mn-cs"/>
              </a:rPr>
              <a:t>leave a shooter’s hand </a:t>
            </a:r>
            <a:r>
              <a:rPr lang="en-US" sz="2400">
                <a:solidFill>
                  <a:prstClr val="black"/>
                </a:solidFill>
                <a:latin typeface="Seaford"/>
              </a:rPr>
              <a:t>and </a:t>
            </a:r>
            <a:r>
              <a:rPr kumimoji="0" lang="en-US" sz="2400" b="0" i="0" u="none" strike="noStrike" kern="1200" cap="none" spc="0" normalizeH="0" baseline="0" noProof="0">
                <a:ln>
                  <a:noFill/>
                </a:ln>
                <a:solidFill>
                  <a:prstClr val="black"/>
                </a:solidFill>
                <a:effectLst/>
                <a:uLnTx/>
                <a:uFillTx/>
                <a:latin typeface="Seaford"/>
                <a:ea typeface="+mn-ea"/>
                <a:cs typeface="+mn-cs"/>
              </a:rPr>
              <a:t>the try does not strike the ring or flange or enter the basket</a:t>
            </a:r>
            <a:r>
              <a:rPr lang="en-US" sz="2400">
                <a:solidFill>
                  <a:prstClr val="black"/>
                </a:solidFill>
                <a:latin typeface="Seaford"/>
              </a:rPr>
              <a:t> before the expiration of the allotted shot clock time period</a:t>
            </a:r>
            <a:r>
              <a:rPr kumimoji="0" lang="en-US" sz="2400" b="0" i="0" u="none" strike="noStrike" kern="1200" cap="none" spc="0" normalizeH="0" baseline="0" noProof="0">
                <a:ln>
                  <a:noFill/>
                </a:ln>
                <a:solidFill>
                  <a:prstClr val="black"/>
                </a:solidFill>
                <a:effectLst/>
                <a:uLnTx/>
                <a:uFillTx/>
                <a:latin typeface="Seaford"/>
                <a:ea typeface="+mn-ea"/>
                <a:cs typeface="+mn-cs"/>
              </a:rPr>
              <a:t>.</a:t>
            </a:r>
          </a:p>
          <a:p>
            <a:endParaRPr lang="en-US"/>
          </a:p>
        </p:txBody>
      </p:sp>
      <p:sp>
        <p:nvSpPr>
          <p:cNvPr id="4" name="Slide Number Placeholder 3"/>
          <p:cNvSpPr>
            <a:spLocks noGrp="1"/>
          </p:cNvSpPr>
          <p:nvPr>
            <p:ph type="sldNum" sz="quarter" idx="5"/>
          </p:nvPr>
        </p:nvSpPr>
        <p:spPr/>
        <p:txBody>
          <a:bodyPr/>
          <a:lstStyle/>
          <a:p>
            <a:fld id="{D3BCA78C-1FAD-4CE0-A443-83F457D201E4}" type="slidenum">
              <a:rPr lang="en-US" smtClean="0"/>
              <a:t>15</a:t>
            </a:fld>
            <a:endParaRPr lang="en-US"/>
          </a:p>
        </p:txBody>
      </p:sp>
    </p:spTree>
    <p:extLst>
      <p:ext uri="{BB962C8B-B14F-4D97-AF65-F5344CB8AC3E}">
        <p14:creationId xmlns:p14="http://schemas.microsoft.com/office/powerpoint/2010/main" val="3285382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Seaford"/>
                <a:ea typeface="+mn-ea"/>
                <a:cs typeface="+mn-cs"/>
              </a:rPr>
              <a:t>The shot clock will start when any of the following occur:</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black"/>
              </a:solidFill>
              <a:effectLst/>
              <a:uLnTx/>
              <a:uFillTx/>
              <a:latin typeface="Seaford"/>
              <a:ea typeface="+mn-ea"/>
              <a:cs typeface="+mn-cs"/>
            </a:endParaRPr>
          </a:p>
          <a:p>
            <a:pPr marL="1028700" marR="0" lvl="1" indent="-3429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Seaford"/>
                <a:ea typeface="+mn-ea"/>
                <a:cs typeface="+mn-cs"/>
              </a:rPr>
              <a:t>The ball touches, or is legally touched by, a player on the court;</a:t>
            </a:r>
          </a:p>
          <a:p>
            <a:pPr marL="1028700" marR="0" lvl="1" indent="-3429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Seaford"/>
                <a:ea typeface="+mn-ea"/>
                <a:cs typeface="+mn-cs"/>
              </a:rPr>
              <a:t>A team gains initial control after a jump ball or unsuccessful try for goal;</a:t>
            </a:r>
          </a:p>
          <a:p>
            <a:pPr marL="1028700" marR="0" lvl="1" indent="-3429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Seaford"/>
                <a:ea typeface="+mn-ea"/>
                <a:cs typeface="+mn-cs"/>
              </a:rPr>
              <a:t>There is a change in team control</a:t>
            </a:r>
          </a:p>
          <a:p>
            <a:endParaRPr lang="en-US"/>
          </a:p>
        </p:txBody>
      </p:sp>
      <p:sp>
        <p:nvSpPr>
          <p:cNvPr id="4" name="Slide Number Placeholder 3"/>
          <p:cNvSpPr>
            <a:spLocks noGrp="1"/>
          </p:cNvSpPr>
          <p:nvPr>
            <p:ph type="sldNum" sz="quarter" idx="5"/>
          </p:nvPr>
        </p:nvSpPr>
        <p:spPr/>
        <p:txBody>
          <a:bodyPr/>
          <a:lstStyle/>
          <a:p>
            <a:fld id="{D3BCA78C-1FAD-4CE0-A443-83F457D201E4}" type="slidenum">
              <a:rPr lang="en-US" smtClean="0"/>
              <a:t>16</a:t>
            </a:fld>
            <a:endParaRPr lang="en-US"/>
          </a:p>
        </p:txBody>
      </p:sp>
    </p:spTree>
    <p:extLst>
      <p:ext uri="{BB962C8B-B14F-4D97-AF65-F5344CB8AC3E}">
        <p14:creationId xmlns:p14="http://schemas.microsoft.com/office/powerpoint/2010/main" val="1221702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next two slides show when the shot clock shall be stopped and reset to 35-seconds.  The situations that result in a full reset include:</a:t>
            </a:r>
          </a:p>
          <a:p>
            <a:endParaRPr lang="en-US"/>
          </a:p>
          <a:p>
            <a:pPr marL="1028700" marR="0" lvl="1" indent="-3429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After a change in team control and the ball remains live or after a score by the opponent;</a:t>
            </a:r>
          </a:p>
          <a:p>
            <a:pPr marL="1028700" marR="0" lvl="1" indent="-3429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A single personal foul;</a:t>
            </a:r>
          </a:p>
          <a:p>
            <a:pPr marL="1028700" marR="0" lvl="1" indent="-3429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A single technical foul;</a:t>
            </a:r>
            <a:endParaRPr lang="en-US" sz="1200" b="0" i="0" u="none" strike="noStrike" kern="1200" cap="none" spc="0" normalizeH="0" baseline="0" noProof="0">
              <a:ln>
                <a:noFill/>
              </a:ln>
              <a:solidFill>
                <a:prstClr val="black"/>
              </a:solidFill>
              <a:effectLst/>
              <a:uLnTx/>
              <a:uFillTx/>
              <a:latin typeface="+mn-lt"/>
              <a:cs typeface="Calibri"/>
            </a:endParaRPr>
          </a:p>
          <a:p>
            <a:pPr marL="1028700" marR="0" lvl="1" indent="-3429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During team control, a defensive player causes a held ball, and the A-P arrow favors the defensive team;</a:t>
            </a:r>
          </a:p>
          <a:p>
            <a:pPr marL="1028700" marR="0" lvl="1" indent="-3429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When a try for goal strikes the ring or flange and then possession is gained by either team;</a:t>
            </a:r>
          </a:p>
          <a:p>
            <a:endParaRPr lang="en-US"/>
          </a:p>
        </p:txBody>
      </p:sp>
      <p:sp>
        <p:nvSpPr>
          <p:cNvPr id="4" name="Slide Number Placeholder 3"/>
          <p:cNvSpPr>
            <a:spLocks noGrp="1"/>
          </p:cNvSpPr>
          <p:nvPr>
            <p:ph type="sldNum" sz="quarter" idx="5"/>
          </p:nvPr>
        </p:nvSpPr>
        <p:spPr/>
        <p:txBody>
          <a:bodyPr/>
          <a:lstStyle/>
          <a:p>
            <a:fld id="{D3BCA78C-1FAD-4CE0-A443-83F457D201E4}" type="slidenum">
              <a:rPr lang="en-US" smtClean="0"/>
              <a:t>17</a:t>
            </a:fld>
            <a:endParaRPr lang="en-US"/>
          </a:p>
        </p:txBody>
      </p:sp>
    </p:spTree>
    <p:extLst>
      <p:ext uri="{BB962C8B-B14F-4D97-AF65-F5344CB8AC3E}">
        <p14:creationId xmlns:p14="http://schemas.microsoft.com/office/powerpoint/2010/main" val="3065312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Additionally, the shot clock shall be reset to the full 35-seconds when any of the following occur:</a:t>
            </a:r>
          </a:p>
          <a:p>
            <a:pPr marL="1028700" marR="0" lvl="1" indent="-3429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1028700" marR="0" lvl="1" indent="-3429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When a violation occurs and the defense is awarded the ball for a throw-in;</a:t>
            </a:r>
          </a:p>
          <a:p>
            <a:pPr marL="1028700" marR="0" lvl="1" indent="-3429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After a held ball or any other situation where the A-P arrow is used to determine team possession and the A-P arrow favors the defense for the ensuing throw-in;</a:t>
            </a:r>
          </a:p>
          <a:p>
            <a:pPr marL="1028700" marR="0" lvl="1" indent="-3429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After the ball goes out of bounds and was last touched simultaneously by two opponents, both of whom are either inbounds or out of bounds or when there is doubt as to who last touched the ball and the possession arrow favors the defensive team;</a:t>
            </a:r>
          </a:p>
          <a:p>
            <a:pPr marL="1028700" marR="0" lvl="1" indent="-3429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When there is an inadvertent whistle and there was no player or team control at the time of the whistle.</a:t>
            </a:r>
          </a:p>
          <a:p>
            <a:endParaRPr lang="en-US" sz="1200">
              <a:latin typeface="+mn-lt"/>
            </a:endParaRPr>
          </a:p>
          <a:p>
            <a:endParaRPr lang="en-US"/>
          </a:p>
        </p:txBody>
      </p:sp>
      <p:sp>
        <p:nvSpPr>
          <p:cNvPr id="4" name="Slide Number Placeholder 3"/>
          <p:cNvSpPr>
            <a:spLocks noGrp="1"/>
          </p:cNvSpPr>
          <p:nvPr>
            <p:ph type="sldNum" sz="quarter" idx="5"/>
          </p:nvPr>
        </p:nvSpPr>
        <p:spPr/>
        <p:txBody>
          <a:bodyPr/>
          <a:lstStyle/>
          <a:p>
            <a:fld id="{D3BCA78C-1FAD-4CE0-A443-83F457D201E4}" type="slidenum">
              <a:rPr lang="en-US" smtClean="0"/>
              <a:t>18</a:t>
            </a:fld>
            <a:endParaRPr lang="en-US"/>
          </a:p>
        </p:txBody>
      </p:sp>
    </p:spTree>
    <p:extLst>
      <p:ext uri="{BB962C8B-B14F-4D97-AF65-F5344CB8AC3E}">
        <p14:creationId xmlns:p14="http://schemas.microsoft.com/office/powerpoint/2010/main" val="22896878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is however, only one situation that will result in a partial reset of the shot clock.  This will occur when there is an intentionally kicked or fisted ball with less than 20 seconds on the shot clock and the ball is to remain with the offense.  In this situation, the shot clock would be reset to 20 seconds.</a:t>
            </a:r>
          </a:p>
          <a:p>
            <a:endParaRPr lang="en-US"/>
          </a:p>
          <a:p>
            <a:r>
              <a:rPr lang="en-US"/>
              <a:t>In all other cases, no reset to the shot clock shall be made when the timing device is stopped.</a:t>
            </a:r>
          </a:p>
        </p:txBody>
      </p:sp>
      <p:sp>
        <p:nvSpPr>
          <p:cNvPr id="4" name="Slide Number Placeholder 3"/>
          <p:cNvSpPr>
            <a:spLocks noGrp="1"/>
          </p:cNvSpPr>
          <p:nvPr>
            <p:ph type="sldNum" sz="quarter" idx="5"/>
          </p:nvPr>
        </p:nvSpPr>
        <p:spPr/>
        <p:txBody>
          <a:bodyPr/>
          <a:lstStyle/>
          <a:p>
            <a:fld id="{D3BCA78C-1FAD-4CE0-A443-83F457D201E4}" type="slidenum">
              <a:rPr lang="en-US" smtClean="0"/>
              <a:t>19</a:t>
            </a:fld>
            <a:endParaRPr lang="en-US"/>
          </a:p>
        </p:txBody>
      </p:sp>
    </p:spTree>
    <p:extLst>
      <p:ext uri="{BB962C8B-B14F-4D97-AF65-F5344CB8AC3E}">
        <p14:creationId xmlns:p14="http://schemas.microsoft.com/office/powerpoint/2010/main" val="2824906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Following the announcement in June of 2021 from the NFHS that allowed states to adopt a basketball playing rule to use a 0:35 shot clock, the IHSA Board of Directors surveyed coaches, school administrators, and licensed officials to gauge interest in the possible use of the rule in Illinois.  The next slide reviews the results of those surveys.</a:t>
            </a:r>
          </a:p>
          <a:p>
            <a:endParaRPr lang="en-US"/>
          </a:p>
        </p:txBody>
      </p:sp>
      <p:sp>
        <p:nvSpPr>
          <p:cNvPr id="4" name="Slide Number Placeholder 3"/>
          <p:cNvSpPr>
            <a:spLocks noGrp="1"/>
          </p:cNvSpPr>
          <p:nvPr>
            <p:ph type="sldNum" sz="quarter" idx="5"/>
          </p:nvPr>
        </p:nvSpPr>
        <p:spPr/>
        <p:txBody>
          <a:bodyPr/>
          <a:lstStyle/>
          <a:p>
            <a:fld id="{D3BCA78C-1FAD-4CE0-A443-83F457D201E4}" type="slidenum">
              <a:rPr lang="en-US" smtClean="0"/>
              <a:t>2</a:t>
            </a:fld>
            <a:endParaRPr lang="en-US"/>
          </a:p>
        </p:txBody>
      </p:sp>
    </p:spTree>
    <p:extLst>
      <p:ext uri="{BB962C8B-B14F-4D97-AF65-F5344CB8AC3E}">
        <p14:creationId xmlns:p14="http://schemas.microsoft.com/office/powerpoint/2010/main" val="3874268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BCA78C-1FAD-4CE0-A443-83F457D201E4}" type="slidenum">
              <a:rPr lang="en-US" smtClean="0"/>
              <a:t>20</a:t>
            </a:fld>
            <a:endParaRPr lang="en-US"/>
          </a:p>
        </p:txBody>
      </p:sp>
    </p:spTree>
    <p:extLst>
      <p:ext uri="{BB962C8B-B14F-4D97-AF65-F5344CB8AC3E}">
        <p14:creationId xmlns:p14="http://schemas.microsoft.com/office/powerpoint/2010/main" val="7695798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Thanks for viewing this presentation.  Please contact Kurt Gibson at the IHSA Office for more information.</a:t>
            </a:r>
          </a:p>
        </p:txBody>
      </p:sp>
      <p:sp>
        <p:nvSpPr>
          <p:cNvPr id="4" name="Slide Number Placeholder 3"/>
          <p:cNvSpPr>
            <a:spLocks noGrp="1"/>
          </p:cNvSpPr>
          <p:nvPr>
            <p:ph type="sldNum" sz="quarter" idx="5"/>
          </p:nvPr>
        </p:nvSpPr>
        <p:spPr/>
        <p:txBody>
          <a:bodyPr/>
          <a:lstStyle/>
          <a:p>
            <a:fld id="{D3BCA78C-1FAD-4CE0-A443-83F457D201E4}" type="slidenum">
              <a:rPr lang="en-US" smtClean="0"/>
              <a:t>21</a:t>
            </a:fld>
            <a:endParaRPr lang="en-US"/>
          </a:p>
        </p:txBody>
      </p:sp>
    </p:spTree>
    <p:extLst>
      <p:ext uri="{BB962C8B-B14F-4D97-AF65-F5344CB8AC3E}">
        <p14:creationId xmlns:p14="http://schemas.microsoft.com/office/powerpoint/2010/main" val="3780505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To quickly review, in June of 2022, the IHSA Board of Directors then authorized the use of the 35 second shot clock under limited conditions for the 2022-23 school year in high school basketball in Illinois.</a:t>
            </a:r>
          </a:p>
          <a:p>
            <a:pPr marL="1028700" marR="0" lvl="1" indent="-3429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The NFHS model rule is the ONLY rule that can be utilized.</a:t>
            </a:r>
          </a:p>
          <a:p>
            <a:pPr marL="1028700" marR="0" lvl="1" indent="-3429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ONLY regular season tournaments and shoot outs can use the model rule.</a:t>
            </a:r>
          </a:p>
          <a:p>
            <a:pPr marL="1943100" marR="0" lvl="3" indent="-3429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Events must be pre-approved by the IHSA Office.</a:t>
            </a:r>
          </a:p>
          <a:p>
            <a:pPr marL="1943100" marR="0" lvl="3" indent="-3429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Organizers and participants will be asked to complete a post-event questionnaire to assist in data collection regarding the shot clock.</a:t>
            </a:r>
          </a:p>
          <a:p>
            <a:pPr marL="1943100" marR="0" lvl="3" indent="-3429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The shot clock may </a:t>
            </a:r>
            <a:r>
              <a:rPr kumimoji="0" lang="en-US" sz="1400" b="1" i="0" u="none" strike="noStrike" kern="1200" cap="none" spc="0" normalizeH="0" baseline="0" noProof="0">
                <a:ln>
                  <a:noFill/>
                </a:ln>
                <a:solidFill>
                  <a:prstClr val="black"/>
                </a:solidFill>
                <a:effectLst/>
                <a:uLnTx/>
                <a:uFillTx/>
                <a:latin typeface="+mn-lt"/>
                <a:ea typeface="+mn-ea"/>
                <a:cs typeface="+mn-cs"/>
              </a:rPr>
              <a:t>not</a:t>
            </a:r>
            <a:r>
              <a:rPr kumimoji="0" lang="en-US" sz="1400" b="0" i="0" u="none" strike="noStrike" kern="1200" cap="none" spc="0" normalizeH="0" baseline="0" noProof="0">
                <a:ln>
                  <a:noFill/>
                </a:ln>
                <a:solidFill>
                  <a:prstClr val="black"/>
                </a:solidFill>
                <a:effectLst/>
                <a:uLnTx/>
                <a:uFillTx/>
                <a:latin typeface="+mn-lt"/>
                <a:ea typeface="+mn-ea"/>
                <a:cs typeface="+mn-cs"/>
              </a:rPr>
              <a:t> be used in regular season games and will </a:t>
            </a:r>
            <a:r>
              <a:rPr kumimoji="0" lang="en-US" sz="1400" b="1" i="0" u="none" strike="noStrike" kern="1200" cap="none" spc="0" normalizeH="0" baseline="0" noProof="0">
                <a:ln>
                  <a:noFill/>
                </a:ln>
                <a:solidFill>
                  <a:prstClr val="black"/>
                </a:solidFill>
                <a:effectLst/>
                <a:uLnTx/>
                <a:uFillTx/>
                <a:latin typeface="+mn-lt"/>
                <a:ea typeface="+mn-ea"/>
                <a:cs typeface="+mn-cs"/>
              </a:rPr>
              <a:t>not </a:t>
            </a:r>
            <a:r>
              <a:rPr kumimoji="0" lang="en-US" sz="1400" b="0" i="0" u="none" strike="noStrike" kern="1200" cap="none" spc="0" normalizeH="0" baseline="0" noProof="0">
                <a:ln>
                  <a:noFill/>
                </a:ln>
                <a:solidFill>
                  <a:prstClr val="black"/>
                </a:solidFill>
                <a:effectLst/>
                <a:uLnTx/>
                <a:uFillTx/>
                <a:latin typeface="+mn-lt"/>
                <a:ea typeface="+mn-ea"/>
                <a:cs typeface="+mn-cs"/>
              </a:rPr>
              <a:t>be used this year during the state series.</a:t>
            </a:r>
          </a:p>
          <a:p>
            <a:endParaRPr lang="en-US"/>
          </a:p>
        </p:txBody>
      </p:sp>
      <p:sp>
        <p:nvSpPr>
          <p:cNvPr id="4" name="Slide Number Placeholder 3"/>
          <p:cNvSpPr>
            <a:spLocks noGrp="1"/>
          </p:cNvSpPr>
          <p:nvPr>
            <p:ph type="sldNum" sz="quarter" idx="5"/>
          </p:nvPr>
        </p:nvSpPr>
        <p:spPr/>
        <p:txBody>
          <a:bodyPr/>
          <a:lstStyle/>
          <a:p>
            <a:fld id="{D3BCA78C-1FAD-4CE0-A443-83F457D201E4}" type="slidenum">
              <a:rPr lang="en-US" smtClean="0"/>
              <a:t>3</a:t>
            </a:fld>
            <a:endParaRPr lang="en-US"/>
          </a:p>
        </p:txBody>
      </p:sp>
    </p:spTree>
    <p:extLst>
      <p:ext uri="{BB962C8B-B14F-4D97-AF65-F5344CB8AC3E}">
        <p14:creationId xmlns:p14="http://schemas.microsoft.com/office/powerpoint/2010/main" val="1705854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As we discuss the aspects of the shot clock rule, it’s important to note and realize that the rule adopted for use in Illinois is different than the collegiate rule, particular in regards to the resetting of the clock.  There can be no deviations from the rule adopted by the IHSA Board of Directors and discussed in this presentation.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Events wishing to use the shot clock must do so in conjunction with an IHSA member school.  In other words, an IHSA member school must be listed as the organizer/co-organizer of any event wishing to use the shot clock.  Part of the approval process requires that organizers acknowledge ALL games in the tournament or shoot-out will use the shot clock.  IHSA member schools can request an approval form by contacting Kurt Gibson (kgibson@ihsa.org) at the IHSA Office.</a:t>
            </a:r>
          </a:p>
          <a:p>
            <a:endParaRPr lang="en-US"/>
          </a:p>
        </p:txBody>
      </p:sp>
      <p:sp>
        <p:nvSpPr>
          <p:cNvPr id="4" name="Slide Number Placeholder 3"/>
          <p:cNvSpPr>
            <a:spLocks noGrp="1"/>
          </p:cNvSpPr>
          <p:nvPr>
            <p:ph type="sldNum" sz="quarter" idx="5"/>
          </p:nvPr>
        </p:nvSpPr>
        <p:spPr/>
        <p:txBody>
          <a:bodyPr/>
          <a:lstStyle/>
          <a:p>
            <a:fld id="{D3BCA78C-1FAD-4CE0-A443-83F457D201E4}" type="slidenum">
              <a:rPr lang="en-US" smtClean="0"/>
              <a:t>4</a:t>
            </a:fld>
            <a:endParaRPr lang="en-US"/>
          </a:p>
        </p:txBody>
      </p:sp>
    </p:spTree>
    <p:extLst>
      <p:ext uri="{BB962C8B-B14F-4D97-AF65-F5344CB8AC3E}">
        <p14:creationId xmlns:p14="http://schemas.microsoft.com/office/powerpoint/2010/main" val="2303034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latin typeface="+mn-lt"/>
              </a:rPr>
              <a:t>To assist member schools and events that are approved to use the shot clock, the IHSA girls’ and boys’ basketball pages will have a few resources, including this presentation, that will assist with the implementation of the shot clock.  Look under the “Resources” heading on either page for more information.</a:t>
            </a:r>
          </a:p>
        </p:txBody>
      </p:sp>
      <p:sp>
        <p:nvSpPr>
          <p:cNvPr id="4" name="Slide Number Placeholder 3"/>
          <p:cNvSpPr>
            <a:spLocks noGrp="1"/>
          </p:cNvSpPr>
          <p:nvPr>
            <p:ph type="sldNum" sz="quarter" idx="5"/>
          </p:nvPr>
        </p:nvSpPr>
        <p:spPr/>
        <p:txBody>
          <a:bodyPr/>
          <a:lstStyle/>
          <a:p>
            <a:fld id="{D3BCA78C-1FAD-4CE0-A443-83F457D201E4}" type="slidenum">
              <a:rPr lang="en-US" smtClean="0"/>
              <a:t>5</a:t>
            </a:fld>
            <a:endParaRPr lang="en-US"/>
          </a:p>
        </p:txBody>
      </p:sp>
    </p:spTree>
    <p:extLst>
      <p:ext uri="{BB962C8B-B14F-4D97-AF65-F5344CB8AC3E}">
        <p14:creationId xmlns:p14="http://schemas.microsoft.com/office/powerpoint/2010/main" val="1957858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Events wishing to use the shot clock must do so in conjunction with an IHSA member school.  In other words, an IHSA member school must be listed as the organizer/co-organizer of any event wishing to use the shot clock.  Part of the approval process requires that organizers acknowledge ALL games in the tournament or shoot-out will use the shot clock.  IHSA member schools can request an approval form by contacting Kurt Gibson (kgibson@ihsa.org) at the IHSA Office.</a:t>
            </a:r>
          </a:p>
          <a:p>
            <a:endParaRPr lang="en-US"/>
          </a:p>
        </p:txBody>
      </p:sp>
      <p:sp>
        <p:nvSpPr>
          <p:cNvPr id="4" name="Slide Number Placeholder 3"/>
          <p:cNvSpPr>
            <a:spLocks noGrp="1"/>
          </p:cNvSpPr>
          <p:nvPr>
            <p:ph type="sldNum" sz="quarter" idx="5"/>
          </p:nvPr>
        </p:nvSpPr>
        <p:spPr/>
        <p:txBody>
          <a:bodyPr/>
          <a:lstStyle/>
          <a:p>
            <a:fld id="{D3BCA78C-1FAD-4CE0-A443-83F457D201E4}" type="slidenum">
              <a:rPr lang="en-US" smtClean="0"/>
              <a:t>6</a:t>
            </a:fld>
            <a:endParaRPr lang="en-US"/>
          </a:p>
        </p:txBody>
      </p:sp>
    </p:spTree>
    <p:extLst>
      <p:ext uri="{BB962C8B-B14F-4D97-AF65-F5344CB8AC3E}">
        <p14:creationId xmlns:p14="http://schemas.microsoft.com/office/powerpoint/2010/main" val="2091574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Seaford"/>
                <a:ea typeface="+mn-ea"/>
                <a:cs typeface="+mn-cs"/>
              </a:rPr>
              <a:t>The rule adopted by the IHSA can also be found on the boys’ or girls’ basketball pages under the ‘Resources’ heading.  Member schools and event organizers are encouraged to review that and make sure shot clock operators and game officials are familiar with the rule and expectations.  In the event the shot clock malfunctions during a game, the rest of that game shall be played using conventional timing rules.  In other words, there is no requirement that an alternate timing device be available.  Given that the events that can utilize the shot clock are generally on  a tight schedule, there will be no repercussions if an approved event has this kind of malfunction.  The expectation would be remaining games would use the shot clock, assuming it can be fixed.</a:t>
            </a:r>
          </a:p>
          <a:p>
            <a:endParaRPr lang="en-US"/>
          </a:p>
        </p:txBody>
      </p:sp>
      <p:sp>
        <p:nvSpPr>
          <p:cNvPr id="4" name="Slide Number Placeholder 3"/>
          <p:cNvSpPr>
            <a:spLocks noGrp="1"/>
          </p:cNvSpPr>
          <p:nvPr>
            <p:ph type="sldNum" sz="quarter" idx="5"/>
          </p:nvPr>
        </p:nvSpPr>
        <p:spPr/>
        <p:txBody>
          <a:bodyPr/>
          <a:lstStyle/>
          <a:p>
            <a:fld id="{D3BCA78C-1FAD-4CE0-A443-83F457D201E4}" type="slidenum">
              <a:rPr lang="en-US" smtClean="0"/>
              <a:t>7</a:t>
            </a:fld>
            <a:endParaRPr lang="en-US"/>
          </a:p>
        </p:txBody>
      </p:sp>
    </p:spTree>
    <p:extLst>
      <p:ext uri="{BB962C8B-B14F-4D97-AF65-F5344CB8AC3E}">
        <p14:creationId xmlns:p14="http://schemas.microsoft.com/office/powerpoint/2010/main" val="4047575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There are some differences between the adopted shot clock rule in Illinois and other playing codes, like for college basketball.  One of the biggest changes involves the 10-second backcourt count.  Officials shall </a:t>
            </a: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Times New Roman" panose="02020603050405020304" pitchFamily="18" charset="0"/>
              </a:rPr>
              <a:t>u</a:t>
            </a: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se the shot clock to administer the 10-second backcourt count (9-8).  The 10-second count shall begin when the ball touches, or is legally touched by, a player on the court, in the backcourt on a throw-in, or on player control on a rebound or jump ball.  For shot clock operators who work college games this will also be an adjustment that person will need to make.</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Times New Roman" panose="02020603050405020304" pitchFamily="18"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Times New Roman" panose="02020603050405020304" pitchFamily="18" charset="0"/>
              </a:rPr>
              <a:t>When no shot clock is being used, the silent, visible 10-second count will be used.  In approved events, this would only be used in the case where the shot clock malfunctioned and was turned off for a particular game.</a:t>
            </a:r>
            <a:endParaRPr kumimoji="0" lang="en-US" sz="1400" b="0" i="0" u="none" strike="noStrike" kern="1200" cap="none" spc="0" normalizeH="0" baseline="0" noProof="0">
              <a:ln>
                <a:noFill/>
              </a:ln>
              <a:solidFill>
                <a:prstClr val="black"/>
              </a:solidFill>
              <a:effectLst/>
              <a:uLnTx/>
              <a:uFillTx/>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D3BCA78C-1FAD-4CE0-A443-83F457D201E4}" type="slidenum">
              <a:rPr lang="en-US" smtClean="0"/>
              <a:t>8</a:t>
            </a:fld>
            <a:endParaRPr lang="en-US"/>
          </a:p>
        </p:txBody>
      </p:sp>
    </p:spTree>
    <p:extLst>
      <p:ext uri="{BB962C8B-B14F-4D97-AF65-F5344CB8AC3E}">
        <p14:creationId xmlns:p14="http://schemas.microsoft.com/office/powerpoint/2010/main" val="2382957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cs typeface="Calibri"/>
            </a:endParaRPr>
          </a:p>
          <a:p>
            <a:pPr marL="342900" indent="-342900" algn="just">
              <a:buFont typeface="Arial,Sans-Serif"/>
              <a:buChar char="•"/>
              <a:defRPr/>
            </a:pPr>
            <a:r>
              <a:rPr lang="en-US"/>
              <a:t>On a clock stoppage in the backcourt when possession of the ball will remain with the offense, officials will need to start a new backcourt count.</a:t>
            </a:r>
          </a:p>
          <a:p>
            <a:pPr marL="342900" indent="-342900" algn="just">
              <a:buFont typeface="Arial,Sans-Serif"/>
              <a:buChar char="•"/>
              <a:defRPr/>
            </a:pPr>
            <a:endParaRPr lang="en-US"/>
          </a:p>
          <a:p>
            <a:pPr marL="342900" indent="-342900" algn="just">
              <a:buFont typeface="Arial,Sans-Serif"/>
              <a:buChar char="•"/>
              <a:defRPr/>
            </a:pPr>
            <a:r>
              <a:rPr lang="en-US"/>
              <a:t>Example:  </a:t>
            </a:r>
            <a:r>
              <a:rPr lang="en-US" i="1"/>
              <a:t>following a made basket, Team A begins to advance the ball up the floor.  Team B deflects the ball out of bounds with :26 remaining on the shot clock.  Team A will have until :16 seconds remain on the shot clock to obtain front court status with the ball and not violate the 10-second backcourt rule.</a:t>
            </a:r>
            <a:endParaRPr lang="en-US"/>
          </a:p>
          <a:p>
            <a:pPr marL="0" marR="0" lvl="0" indent="0" algn="l" defTabSz="914400">
              <a:lnSpc>
                <a:spcPct val="100000"/>
              </a:lnSpc>
              <a:spcBef>
                <a:spcPts val="1000"/>
              </a:spcBef>
              <a:spcAft>
                <a:spcPts val="0"/>
              </a:spcAft>
              <a:buClrTx/>
              <a:buSzTx/>
              <a:buFont typeface="Arial" panose="020B0604020202020204" pitchFamily="34" charset="0"/>
              <a:buNone/>
              <a:tabLst/>
              <a:defRPr/>
            </a:pPr>
            <a:endParaRPr lang="en-US" sz="2400">
              <a:cs typeface="Calibri"/>
            </a:endParaRPr>
          </a:p>
        </p:txBody>
      </p:sp>
      <p:sp>
        <p:nvSpPr>
          <p:cNvPr id="4" name="Slide Number Placeholder 3"/>
          <p:cNvSpPr>
            <a:spLocks noGrp="1"/>
          </p:cNvSpPr>
          <p:nvPr>
            <p:ph type="sldNum" sz="quarter" idx="5"/>
          </p:nvPr>
        </p:nvSpPr>
        <p:spPr/>
        <p:txBody>
          <a:bodyPr/>
          <a:lstStyle/>
          <a:p>
            <a:fld id="{D3BCA78C-1FAD-4CE0-A443-83F457D201E4}" type="slidenum">
              <a:rPr lang="en-US" smtClean="0"/>
              <a:t>9</a:t>
            </a:fld>
            <a:endParaRPr lang="en-US"/>
          </a:p>
        </p:txBody>
      </p:sp>
    </p:spTree>
    <p:extLst>
      <p:ext uri="{BB962C8B-B14F-4D97-AF65-F5344CB8AC3E}">
        <p14:creationId xmlns:p14="http://schemas.microsoft.com/office/powerpoint/2010/main" val="1916473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342FE-E00B-4FAF-8F73-F722060EBA12}"/>
              </a:ext>
            </a:extLst>
          </p:cNvPr>
          <p:cNvSpPr>
            <a:spLocks noGrp="1"/>
          </p:cNvSpPr>
          <p:nvPr>
            <p:ph type="ctrTitle"/>
          </p:nvPr>
        </p:nvSpPr>
        <p:spPr>
          <a:xfrm>
            <a:off x="482600" y="978408"/>
            <a:ext cx="10506991" cy="2531555"/>
          </a:xfrm>
          <a:prstGeom prst="rect">
            <a:avLst/>
          </a:prstGeom>
        </p:spPr>
        <p:txBody>
          <a:bodyPr anchor="b"/>
          <a:lstStyle>
            <a:lvl1pPr algn="l">
              <a:defRPr sz="6600"/>
            </a:lvl1pPr>
          </a:lstStyle>
          <a:p>
            <a:r>
              <a:rPr lang="en-US"/>
              <a:t>Click to edit Master title style</a:t>
            </a:r>
          </a:p>
        </p:txBody>
      </p:sp>
      <p:sp>
        <p:nvSpPr>
          <p:cNvPr id="3" name="Subtitle 2">
            <a:extLst>
              <a:ext uri="{FF2B5EF4-FFF2-40B4-BE49-F238E27FC236}">
                <a16:creationId xmlns:a16="http://schemas.microsoft.com/office/drawing/2014/main" id="{37C1CCE2-4461-473E-B23C-34C8CCF04B3A}"/>
              </a:ext>
            </a:extLst>
          </p:cNvPr>
          <p:cNvSpPr>
            <a:spLocks noGrp="1"/>
          </p:cNvSpPr>
          <p:nvPr>
            <p:ph type="subTitle" idx="1"/>
          </p:nvPr>
        </p:nvSpPr>
        <p:spPr>
          <a:xfrm>
            <a:off x="482600" y="3602038"/>
            <a:ext cx="10506991" cy="227755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AA551A-CE2F-4E35-A714-B1F04D4B4E8E}"/>
              </a:ext>
            </a:extLst>
          </p:cNvPr>
          <p:cNvSpPr>
            <a:spLocks noGrp="1"/>
          </p:cNvSpPr>
          <p:nvPr>
            <p:ph type="dt" sz="half" idx="10"/>
          </p:nvPr>
        </p:nvSpPr>
        <p:spPr/>
        <p:txBody>
          <a:bodyPr/>
          <a:lstStyle/>
          <a:p>
            <a:fld id="{81B8F32D-D8B6-4B9E-9CBF-DCAC30B7B93D}" type="datetimeFigureOut">
              <a:rPr lang="en-US" smtClean="0"/>
              <a:t>9/26/2023</a:t>
            </a:fld>
            <a:endParaRPr lang="en-US"/>
          </a:p>
        </p:txBody>
      </p:sp>
      <p:sp>
        <p:nvSpPr>
          <p:cNvPr id="5" name="Footer Placeholder 4">
            <a:extLst>
              <a:ext uri="{FF2B5EF4-FFF2-40B4-BE49-F238E27FC236}">
                <a16:creationId xmlns:a16="http://schemas.microsoft.com/office/drawing/2014/main" id="{26B5C907-6594-4DFF-A32B-449C3BA96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376D75-E9DA-4660-AC52-51BA63FCB94D}"/>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10" name="Straight Connector 9">
            <a:extLst>
              <a:ext uri="{FF2B5EF4-FFF2-40B4-BE49-F238E27FC236}">
                <a16:creationId xmlns:a16="http://schemas.microsoft.com/office/drawing/2014/main" id="{A2EFA84C-D756-4DC7-AA46-68D776F37FA4}"/>
              </a:ext>
              <a:ext uri="{C183D7F6-B498-43B3-948B-1728B52AA6E4}">
                <adec:decorative xmlns:adec="http://schemas.microsoft.com/office/drawing/2017/decorative"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36076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1999A10-4355-4A13-B008-196B21ABEEAF}"/>
              </a:ext>
              <a:ext uri="{C183D7F6-B498-43B3-948B-1728B52AA6E4}">
                <adec:decorative xmlns:adec="http://schemas.microsoft.com/office/drawing/2017/decorative" val="1"/>
              </a:ext>
            </a:extLst>
          </p:cNvPr>
          <p:cNvSpPr/>
          <p:nvPr/>
        </p:nvSpPr>
        <p:spPr>
          <a:xfrm>
            <a:off x="482600" y="483576"/>
            <a:ext cx="11147071" cy="243482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36D448-AFEA-4483-B0E4-002840525CDD}"/>
              </a:ext>
            </a:extLst>
          </p:cNvPr>
          <p:cNvSpPr>
            <a:spLocks noGrp="1"/>
          </p:cNvSpPr>
          <p:nvPr>
            <p:ph type="title"/>
          </p:nvPr>
        </p:nvSpPr>
        <p:spPr>
          <a:xfrm>
            <a:off x="482600" y="978408"/>
            <a:ext cx="10506991" cy="17552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216234-4516-4303-8F60-A8127D89A5E5}"/>
              </a:ext>
            </a:extLst>
          </p:cNvPr>
          <p:cNvSpPr>
            <a:spLocks noGrp="1"/>
          </p:cNvSpPr>
          <p:nvPr>
            <p:ph type="body" orient="vert" idx="1"/>
          </p:nvPr>
        </p:nvSpPr>
        <p:spPr>
          <a:xfrm>
            <a:off x="484192" y="3103131"/>
            <a:ext cx="10506991" cy="30929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6B5D50-A474-462B-A807-DF186B1C2F48}"/>
              </a:ext>
            </a:extLst>
          </p:cNvPr>
          <p:cNvSpPr>
            <a:spLocks noGrp="1"/>
          </p:cNvSpPr>
          <p:nvPr>
            <p:ph type="dt" sz="half" idx="10"/>
          </p:nvPr>
        </p:nvSpPr>
        <p:spPr/>
        <p:txBody>
          <a:bodyPr/>
          <a:lstStyle/>
          <a:p>
            <a:fld id="{81B8F32D-D8B6-4B9E-9CBF-DCAC30B7B93D}" type="datetimeFigureOut">
              <a:rPr lang="en-US" smtClean="0"/>
              <a:t>9/26/2023</a:t>
            </a:fld>
            <a:endParaRPr lang="en-US"/>
          </a:p>
        </p:txBody>
      </p:sp>
      <p:sp>
        <p:nvSpPr>
          <p:cNvPr id="5" name="Footer Placeholder 4">
            <a:extLst>
              <a:ext uri="{FF2B5EF4-FFF2-40B4-BE49-F238E27FC236}">
                <a16:creationId xmlns:a16="http://schemas.microsoft.com/office/drawing/2014/main" id="{F8BF1DAF-2E2D-46ED-AA3E-3D2FE40399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2FC771-EB13-4EB5-A0A2-3968C6ABBD4E}"/>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8" name="Straight Connector 7">
            <a:extLst>
              <a:ext uri="{FF2B5EF4-FFF2-40B4-BE49-F238E27FC236}">
                <a16:creationId xmlns:a16="http://schemas.microsoft.com/office/drawing/2014/main" id="{B3B596B8-8230-4695-8D76-F06AFA8156C3}"/>
              </a:ext>
              <a:ext uri="{C183D7F6-B498-43B3-948B-1728B52AA6E4}">
                <adec:decorative xmlns:adec="http://schemas.microsoft.com/office/drawing/2017/decorative" val="1"/>
              </a:ext>
            </a:extLst>
          </p:cNvPr>
          <p:cNvCxnSpPr>
            <a:cxnSpLocks/>
          </p:cNvCxnSpPr>
          <p:nvPr/>
        </p:nvCxnSpPr>
        <p:spPr>
          <a:xfrm>
            <a:off x="482600" y="2918401"/>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C53EBF93-5FD9-4F4E-8485-7B937145CD08}"/>
              </a:ext>
              <a:ext uri="{C183D7F6-B498-43B3-948B-1728B52AA6E4}">
                <adec:decorative xmlns:adec="http://schemas.microsoft.com/office/drawing/2017/decorative"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16702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6B4D06-C7C6-4949-8EB2-F03ED999A2BB}"/>
              </a:ext>
            </a:extLst>
          </p:cNvPr>
          <p:cNvSpPr>
            <a:spLocks noGrp="1"/>
          </p:cNvSpPr>
          <p:nvPr>
            <p:ph type="title" orient="vert"/>
          </p:nvPr>
        </p:nvSpPr>
        <p:spPr>
          <a:xfrm>
            <a:off x="8041710" y="978408"/>
            <a:ext cx="2947881" cy="512477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921B9D-8C11-4176-AF22-89F972E21284}"/>
              </a:ext>
            </a:extLst>
          </p:cNvPr>
          <p:cNvSpPr>
            <a:spLocks noGrp="1"/>
          </p:cNvSpPr>
          <p:nvPr>
            <p:ph type="body" orient="vert" idx="1"/>
          </p:nvPr>
        </p:nvSpPr>
        <p:spPr>
          <a:xfrm>
            <a:off x="484632" y="978408"/>
            <a:ext cx="7256453" cy="51247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FA9E1C-8E18-4A35-9BD8-427B1D14BB8E}"/>
              </a:ext>
            </a:extLst>
          </p:cNvPr>
          <p:cNvSpPr>
            <a:spLocks noGrp="1"/>
          </p:cNvSpPr>
          <p:nvPr>
            <p:ph type="dt" sz="half" idx="10"/>
          </p:nvPr>
        </p:nvSpPr>
        <p:spPr/>
        <p:txBody>
          <a:bodyPr/>
          <a:lstStyle/>
          <a:p>
            <a:fld id="{81B8F32D-D8B6-4B9E-9CBF-DCAC30B7B93D}" type="datetimeFigureOut">
              <a:rPr lang="en-US" smtClean="0"/>
              <a:t>9/26/2023</a:t>
            </a:fld>
            <a:endParaRPr lang="en-US"/>
          </a:p>
        </p:txBody>
      </p:sp>
      <p:sp>
        <p:nvSpPr>
          <p:cNvPr id="5" name="Footer Placeholder 4">
            <a:extLst>
              <a:ext uri="{FF2B5EF4-FFF2-40B4-BE49-F238E27FC236}">
                <a16:creationId xmlns:a16="http://schemas.microsoft.com/office/drawing/2014/main" id="{2E116CDB-7BB6-4DD2-A626-6DA8E569F2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D0403B-439E-449F-83B1-799EEC239A20}"/>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1974393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43735-A77F-440D-9448-6AE7C204D377}"/>
              </a:ext>
            </a:extLst>
          </p:cNvPr>
          <p:cNvSpPr>
            <a:spLocks noGrp="1"/>
          </p:cNvSpPr>
          <p:nvPr>
            <p:ph type="title"/>
          </p:nvPr>
        </p:nvSpPr>
        <p:spPr>
          <a:xfrm>
            <a:off x="482600" y="978408"/>
            <a:ext cx="10634472" cy="215798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76C6EE-D55E-454B-B28C-EC73D1DB4A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2A2905-6D2E-4319-9521-61452AB8F996}"/>
              </a:ext>
            </a:extLst>
          </p:cNvPr>
          <p:cNvSpPr>
            <a:spLocks noGrp="1"/>
          </p:cNvSpPr>
          <p:nvPr>
            <p:ph type="dt" sz="half" idx="10"/>
          </p:nvPr>
        </p:nvSpPr>
        <p:spPr/>
        <p:txBody>
          <a:bodyPr/>
          <a:lstStyle/>
          <a:p>
            <a:fld id="{81B8F32D-D8B6-4B9E-9CBF-DCAC30B7B93D}" type="datetimeFigureOut">
              <a:rPr lang="en-US" smtClean="0"/>
              <a:t>9/26/2023</a:t>
            </a:fld>
            <a:endParaRPr lang="en-US"/>
          </a:p>
        </p:txBody>
      </p:sp>
      <p:sp>
        <p:nvSpPr>
          <p:cNvPr id="5" name="Footer Placeholder 4">
            <a:extLst>
              <a:ext uri="{FF2B5EF4-FFF2-40B4-BE49-F238E27FC236}">
                <a16:creationId xmlns:a16="http://schemas.microsoft.com/office/drawing/2014/main" id="{6DAC7550-84E8-49D3-B419-6F5F327DAD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D2C6B-EA5D-4D97-BC84-6C860D536360}"/>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2241384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B299E6-11CC-4181-86C3-528A13F1F556}"/>
              </a:ext>
              <a:ext uri="{C183D7F6-B498-43B3-948B-1728B52AA6E4}">
                <adec:decorative xmlns:adec="http://schemas.microsoft.com/office/drawing/2017/decorative" val="1"/>
              </a:ext>
            </a:extLst>
          </p:cNvPr>
          <p:cNvSpPr/>
          <p:nvPr/>
        </p:nvSpPr>
        <p:spPr>
          <a:xfrm>
            <a:off x="481007" y="3922232"/>
            <a:ext cx="11147071" cy="243482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803473-0A64-4F9F-833B-8D64E39019B1}"/>
              </a:ext>
            </a:extLst>
          </p:cNvPr>
          <p:cNvSpPr>
            <a:spLocks noGrp="1"/>
          </p:cNvSpPr>
          <p:nvPr>
            <p:ph type="title"/>
          </p:nvPr>
        </p:nvSpPr>
        <p:spPr>
          <a:xfrm>
            <a:off x="482600" y="978409"/>
            <a:ext cx="10515600" cy="2716769"/>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873736-B424-40F2-B562-6DC10E5EDE4F}"/>
              </a:ext>
            </a:extLst>
          </p:cNvPr>
          <p:cNvSpPr>
            <a:spLocks noGrp="1"/>
          </p:cNvSpPr>
          <p:nvPr>
            <p:ph type="body" idx="1"/>
          </p:nvPr>
        </p:nvSpPr>
        <p:spPr>
          <a:xfrm>
            <a:off x="482600" y="4171445"/>
            <a:ext cx="10515600" cy="1918205"/>
          </a:xfrm>
        </p:spPr>
        <p:txBody>
          <a:bodyPr>
            <a:normAutofit/>
          </a:bodyPr>
          <a:lstStyle>
            <a:lvl1pPr marL="0" indent="0">
              <a:buNone/>
              <a:defRPr lang="en-US" sz="2400" i="1" kern="1200" dirty="0" smtClean="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lvl="0" indent="0" algn="l" defTabSz="914400" rtl="0" eaLnBrk="1" latinLnBrk="0" hangingPunct="1">
              <a:lnSpc>
                <a:spcPct val="110000"/>
              </a:lnSpc>
              <a:spcBef>
                <a:spcPts val="1000"/>
              </a:spcBef>
              <a:buFont typeface="Arial" panose="020B0604020202020204" pitchFamily="34" charset="0"/>
              <a:buNone/>
            </a:pPr>
            <a:r>
              <a:rPr lang="en-US"/>
              <a:t>Click to edit Master text styles</a:t>
            </a:r>
          </a:p>
        </p:txBody>
      </p:sp>
      <p:sp>
        <p:nvSpPr>
          <p:cNvPr id="4" name="Date Placeholder 3">
            <a:extLst>
              <a:ext uri="{FF2B5EF4-FFF2-40B4-BE49-F238E27FC236}">
                <a16:creationId xmlns:a16="http://schemas.microsoft.com/office/drawing/2014/main" id="{74348851-37C0-478D-B722-D76C817DC49D}"/>
              </a:ext>
            </a:extLst>
          </p:cNvPr>
          <p:cNvSpPr>
            <a:spLocks noGrp="1"/>
          </p:cNvSpPr>
          <p:nvPr>
            <p:ph type="dt" sz="half" idx="10"/>
          </p:nvPr>
        </p:nvSpPr>
        <p:spPr/>
        <p:txBody>
          <a:bodyPr/>
          <a:lstStyle/>
          <a:p>
            <a:fld id="{81B8F32D-D8B6-4B9E-9CBF-DCAC30B7B93D}" type="datetimeFigureOut">
              <a:rPr lang="en-US" smtClean="0"/>
              <a:t>9/26/2023</a:t>
            </a:fld>
            <a:endParaRPr lang="en-US"/>
          </a:p>
        </p:txBody>
      </p:sp>
      <p:sp>
        <p:nvSpPr>
          <p:cNvPr id="5" name="Footer Placeholder 4">
            <a:extLst>
              <a:ext uri="{FF2B5EF4-FFF2-40B4-BE49-F238E27FC236}">
                <a16:creationId xmlns:a16="http://schemas.microsoft.com/office/drawing/2014/main" id="{263E063E-66CE-4C18-91FA-D14AE052D7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A66D3D-FD62-470C-BC3C-A03771A32F60}"/>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11" name="Straight Connector 10">
            <a:extLst>
              <a:ext uri="{FF2B5EF4-FFF2-40B4-BE49-F238E27FC236}">
                <a16:creationId xmlns:a16="http://schemas.microsoft.com/office/drawing/2014/main" id="{DDFF0049-0231-4557-A707-569556F0CA83}"/>
              </a:ext>
              <a:ext uri="{C183D7F6-B498-43B3-948B-1728B52AA6E4}">
                <adec:decorative xmlns:adec="http://schemas.microsoft.com/office/drawing/2017/decorative" val="1"/>
              </a:ext>
            </a:extLst>
          </p:cNvPr>
          <p:cNvCxnSpPr>
            <a:cxnSpLocks/>
          </p:cNvCxnSpPr>
          <p:nvPr/>
        </p:nvCxnSpPr>
        <p:spPr>
          <a:xfrm>
            <a:off x="481007" y="3922232"/>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457A0DB1-87C8-4BF4-B2A2-F9CA6ED05AC4}"/>
              </a:ext>
              <a:ext uri="{C183D7F6-B498-43B3-948B-1728B52AA6E4}">
                <adec:decorative xmlns:adec="http://schemas.microsoft.com/office/drawing/2017/decorative" val="1"/>
              </a:ext>
            </a:extLst>
          </p:cNvPr>
          <p:cNvCxnSpPr>
            <a:cxnSpLocks/>
          </p:cNvCxnSpPr>
          <p:nvPr/>
        </p:nvCxnSpPr>
        <p:spPr>
          <a:xfrm>
            <a:off x="482600"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F6C29209-8A8F-48A7-8BA2-AFADA37CBD4F}"/>
              </a:ext>
              <a:ext uri="{C183D7F6-B498-43B3-948B-1728B52AA6E4}">
                <adec:decorative xmlns:adec="http://schemas.microsoft.com/office/drawing/2017/decorative" val="1"/>
              </a:ext>
            </a:extLst>
          </p:cNvPr>
          <p:cNvCxnSpPr>
            <a:cxnSpLocks/>
          </p:cNvCxnSpPr>
          <p:nvPr/>
        </p:nvCxnSpPr>
        <p:spPr>
          <a:xfrm>
            <a:off x="481007"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5755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166BE9C-AE7C-4C39-9694-C32D6939B965}"/>
              </a:ext>
              <a:ext uri="{C183D7F6-B498-43B3-948B-1728B52AA6E4}">
                <adec:decorative xmlns:adec="http://schemas.microsoft.com/office/drawing/2017/decorative" val="1"/>
              </a:ext>
            </a:extLst>
          </p:cNvPr>
          <p:cNvSpPr/>
          <p:nvPr/>
        </p:nvSpPr>
        <p:spPr>
          <a:xfrm>
            <a:off x="481007" y="483577"/>
            <a:ext cx="11147071" cy="2434824"/>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ACC42C-303A-4BDF-990A-2B07967BC9A9}"/>
              </a:ext>
            </a:extLst>
          </p:cNvPr>
          <p:cNvSpPr>
            <a:spLocks noGrp="1"/>
          </p:cNvSpPr>
          <p:nvPr>
            <p:ph type="title"/>
          </p:nvPr>
        </p:nvSpPr>
        <p:spPr>
          <a:xfrm>
            <a:off x="482599" y="978408"/>
            <a:ext cx="11147071" cy="17552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0C55CEF-353E-4E14-83AD-ACADDC08D943}"/>
              </a:ext>
            </a:extLst>
          </p:cNvPr>
          <p:cNvSpPr>
            <a:spLocks noGrp="1"/>
          </p:cNvSpPr>
          <p:nvPr>
            <p:ph sz="half" idx="1"/>
          </p:nvPr>
        </p:nvSpPr>
        <p:spPr>
          <a:xfrm>
            <a:off x="482600" y="3103131"/>
            <a:ext cx="5418551" cy="3073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55ECEF-9654-4AC1-BF77-7BC602BBD434}"/>
              </a:ext>
            </a:extLst>
          </p:cNvPr>
          <p:cNvSpPr>
            <a:spLocks noGrp="1"/>
          </p:cNvSpPr>
          <p:nvPr>
            <p:ph sz="half" idx="2"/>
          </p:nvPr>
        </p:nvSpPr>
        <p:spPr>
          <a:xfrm>
            <a:off x="6211120" y="3103131"/>
            <a:ext cx="5418551" cy="3073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922FC8-BC06-407B-A82B-DA62B33A1CD4}"/>
              </a:ext>
            </a:extLst>
          </p:cNvPr>
          <p:cNvSpPr>
            <a:spLocks noGrp="1"/>
          </p:cNvSpPr>
          <p:nvPr>
            <p:ph type="dt" sz="half" idx="10"/>
          </p:nvPr>
        </p:nvSpPr>
        <p:spPr/>
        <p:txBody>
          <a:bodyPr/>
          <a:lstStyle/>
          <a:p>
            <a:fld id="{81B8F32D-D8B6-4B9E-9CBF-DCAC30B7B93D}" type="datetimeFigureOut">
              <a:rPr lang="en-US" smtClean="0"/>
              <a:t>9/26/2023</a:t>
            </a:fld>
            <a:endParaRPr lang="en-US"/>
          </a:p>
        </p:txBody>
      </p:sp>
      <p:sp>
        <p:nvSpPr>
          <p:cNvPr id="6" name="Footer Placeholder 5">
            <a:extLst>
              <a:ext uri="{FF2B5EF4-FFF2-40B4-BE49-F238E27FC236}">
                <a16:creationId xmlns:a16="http://schemas.microsoft.com/office/drawing/2014/main" id="{7915B701-4E1F-48AA-8A3C-ED5DD9151E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6BCA31-8AC7-46F5-BCAB-41D54DF83D78}"/>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9" name="Straight Connector 8">
            <a:extLst>
              <a:ext uri="{FF2B5EF4-FFF2-40B4-BE49-F238E27FC236}">
                <a16:creationId xmlns:a16="http://schemas.microsoft.com/office/drawing/2014/main" id="{21BA86D8-2A29-4A0E-AEA0-39B41C4187DE}"/>
              </a:ext>
              <a:ext uri="{C183D7F6-B498-43B3-948B-1728B52AA6E4}">
                <adec:decorative xmlns:adec="http://schemas.microsoft.com/office/drawing/2017/decorative" val="1"/>
              </a:ext>
            </a:extLst>
          </p:cNvPr>
          <p:cNvCxnSpPr>
            <a:cxnSpLocks/>
          </p:cNvCxnSpPr>
          <p:nvPr/>
        </p:nvCxnSpPr>
        <p:spPr>
          <a:xfrm>
            <a:off x="482600" y="2918401"/>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F085E13E-918A-4D04-9E84-94148D7C878E}"/>
              </a:ext>
              <a:ext uri="{C183D7F6-B498-43B3-948B-1728B52AA6E4}">
                <adec:decorative xmlns:adec="http://schemas.microsoft.com/office/drawing/2017/decorative"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7950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5E892-D975-4DD6-8583-A14DDBE85F0C}"/>
              </a:ext>
            </a:extLst>
          </p:cNvPr>
          <p:cNvSpPr>
            <a:spLocks noGrp="1"/>
          </p:cNvSpPr>
          <p:nvPr>
            <p:ph type="title"/>
          </p:nvPr>
        </p:nvSpPr>
        <p:spPr>
          <a:xfrm>
            <a:off x="484631" y="978407"/>
            <a:ext cx="11145039" cy="1339584"/>
          </a:xfrm>
          <a:prstGeom prst="rect">
            <a:avLst/>
          </a:prstGeom>
        </p:spPr>
        <p:txBody>
          <a:bodyPr anchor="b"/>
          <a:lstStyle/>
          <a:p>
            <a:r>
              <a:rPr lang="en-US"/>
              <a:t>Click to edit Master title style</a:t>
            </a:r>
          </a:p>
        </p:txBody>
      </p:sp>
      <p:sp>
        <p:nvSpPr>
          <p:cNvPr id="3" name="Text Placeholder 2">
            <a:extLst>
              <a:ext uri="{FF2B5EF4-FFF2-40B4-BE49-F238E27FC236}">
                <a16:creationId xmlns:a16="http://schemas.microsoft.com/office/drawing/2014/main" id="{7F1F7700-CECC-4881-BE5C-A13CD825B73B}"/>
              </a:ext>
            </a:extLst>
          </p:cNvPr>
          <p:cNvSpPr>
            <a:spLocks noGrp="1"/>
          </p:cNvSpPr>
          <p:nvPr>
            <p:ph type="body" idx="1"/>
          </p:nvPr>
        </p:nvSpPr>
        <p:spPr>
          <a:xfrm>
            <a:off x="484632" y="2500921"/>
            <a:ext cx="5346222" cy="823912"/>
          </a:xfrm>
        </p:spPr>
        <p:txBody>
          <a:bodyPr anchor="b">
            <a:normAutofit/>
          </a:bodyPr>
          <a:lstStyle>
            <a:lvl1pPr marL="0" indent="0">
              <a:buNone/>
              <a:defRPr lang="en-US" sz="2400" b="0" i="1" kern="120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10000"/>
              </a:lnSpc>
              <a:spcBef>
                <a:spcPts val="1000"/>
              </a:spcBef>
              <a:buFont typeface="Arial" panose="020B0604020202020204" pitchFamily="34" charset="0"/>
              <a:buNone/>
            </a:pPr>
            <a:r>
              <a:rPr lang="en-US"/>
              <a:t>Click to edit Master text styles</a:t>
            </a:r>
          </a:p>
        </p:txBody>
      </p:sp>
      <p:sp>
        <p:nvSpPr>
          <p:cNvPr id="4" name="Content Placeholder 3">
            <a:extLst>
              <a:ext uri="{FF2B5EF4-FFF2-40B4-BE49-F238E27FC236}">
                <a16:creationId xmlns:a16="http://schemas.microsoft.com/office/drawing/2014/main" id="{4CA50766-520A-44C5-943E-569222B74104}"/>
              </a:ext>
            </a:extLst>
          </p:cNvPr>
          <p:cNvSpPr>
            <a:spLocks noGrp="1"/>
          </p:cNvSpPr>
          <p:nvPr>
            <p:ph sz="half" idx="2"/>
          </p:nvPr>
        </p:nvSpPr>
        <p:spPr>
          <a:xfrm>
            <a:off x="484632" y="3428999"/>
            <a:ext cx="5346222" cy="2760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2F7E42-976A-4239-8006-D68538D4B71F}"/>
              </a:ext>
            </a:extLst>
          </p:cNvPr>
          <p:cNvSpPr>
            <a:spLocks noGrp="1"/>
          </p:cNvSpPr>
          <p:nvPr>
            <p:ph type="body" sz="quarter" idx="3"/>
          </p:nvPr>
        </p:nvSpPr>
        <p:spPr>
          <a:xfrm>
            <a:off x="6257120" y="2500921"/>
            <a:ext cx="5372551" cy="823912"/>
          </a:xfrm>
        </p:spPr>
        <p:txBody>
          <a:bodyPr anchor="b"/>
          <a:lstStyle>
            <a:lvl1pPr marL="0" indent="0">
              <a:buNone/>
              <a:defRPr lang="en-US" sz="2400" b="0" i="1" kern="120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8CA329-951F-4391-ADC5-7EA320B7782F}"/>
              </a:ext>
            </a:extLst>
          </p:cNvPr>
          <p:cNvSpPr>
            <a:spLocks noGrp="1"/>
          </p:cNvSpPr>
          <p:nvPr>
            <p:ph sz="quarter" idx="4"/>
          </p:nvPr>
        </p:nvSpPr>
        <p:spPr>
          <a:xfrm>
            <a:off x="6257120" y="3428999"/>
            <a:ext cx="5372551" cy="2760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FBEC22A-DA46-460C-B865-D928C20AE763}"/>
              </a:ext>
            </a:extLst>
          </p:cNvPr>
          <p:cNvSpPr>
            <a:spLocks noGrp="1"/>
          </p:cNvSpPr>
          <p:nvPr>
            <p:ph type="dt" sz="half" idx="10"/>
          </p:nvPr>
        </p:nvSpPr>
        <p:spPr/>
        <p:txBody>
          <a:bodyPr/>
          <a:lstStyle/>
          <a:p>
            <a:fld id="{81B8F32D-D8B6-4B9E-9CBF-DCAC30B7B93D}" type="datetimeFigureOut">
              <a:rPr lang="en-US" smtClean="0"/>
              <a:t>9/26/2023</a:t>
            </a:fld>
            <a:endParaRPr lang="en-US"/>
          </a:p>
        </p:txBody>
      </p:sp>
      <p:sp>
        <p:nvSpPr>
          <p:cNvPr id="8" name="Footer Placeholder 7">
            <a:extLst>
              <a:ext uri="{FF2B5EF4-FFF2-40B4-BE49-F238E27FC236}">
                <a16:creationId xmlns:a16="http://schemas.microsoft.com/office/drawing/2014/main" id="{4EB2D647-42C5-4AB7-BB71-3A44065716E7}"/>
              </a:ext>
            </a:extLst>
          </p:cNvPr>
          <p:cNvSpPr>
            <a:spLocks noGrp="1"/>
          </p:cNvSpPr>
          <p:nvPr>
            <p:ph type="ftr" sz="quarter" idx="11"/>
          </p:nvPr>
        </p:nvSpPr>
        <p:spPr>
          <a:xfrm>
            <a:off x="484632" y="6419088"/>
            <a:ext cx="4114800" cy="365125"/>
          </a:xfrm>
        </p:spPr>
        <p:txBody>
          <a:bodyPr/>
          <a:lstStyle/>
          <a:p>
            <a:endParaRPr lang="en-US"/>
          </a:p>
        </p:txBody>
      </p:sp>
      <p:sp>
        <p:nvSpPr>
          <p:cNvPr id="9" name="Slide Number Placeholder 8">
            <a:extLst>
              <a:ext uri="{FF2B5EF4-FFF2-40B4-BE49-F238E27FC236}">
                <a16:creationId xmlns:a16="http://schemas.microsoft.com/office/drawing/2014/main" id="{590B2B67-714C-46DA-85E5-598B4244D3B0}"/>
              </a:ext>
            </a:extLst>
          </p:cNvPr>
          <p:cNvSpPr>
            <a:spLocks noGrp="1"/>
          </p:cNvSpPr>
          <p:nvPr>
            <p:ph type="sldNum" sz="quarter" idx="12"/>
          </p:nvPr>
        </p:nvSpPr>
        <p:spPr>
          <a:xfrm>
            <a:off x="10989591" y="-7190"/>
            <a:ext cx="640080" cy="365125"/>
          </a:xfrm>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1169407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D4B6724-AB30-4E7C-BE2B-ECD94FF1B463}"/>
              </a:ext>
              <a:ext uri="{C183D7F6-B498-43B3-948B-1728B52AA6E4}">
                <adec:decorative xmlns:adec="http://schemas.microsoft.com/office/drawing/2017/decorative" val="1"/>
              </a:ext>
            </a:extLst>
          </p:cNvPr>
          <p:cNvSpPr/>
          <p:nvPr/>
        </p:nvSpPr>
        <p:spPr>
          <a:xfrm>
            <a:off x="481007" y="3933311"/>
            <a:ext cx="11147071" cy="243482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1D4BAB-2678-4A19-A575-C47CAF1446E5}"/>
              </a:ext>
            </a:extLst>
          </p:cNvPr>
          <p:cNvSpPr>
            <a:spLocks noGrp="1"/>
          </p:cNvSpPr>
          <p:nvPr>
            <p:ph type="title"/>
          </p:nvPr>
        </p:nvSpPr>
        <p:spPr>
          <a:xfrm>
            <a:off x="482600" y="978408"/>
            <a:ext cx="10634472" cy="2591509"/>
          </a:xfrm>
          <a:prstGeom prst="rect">
            <a:avLst/>
          </a:prstGeom>
        </p:spPr>
        <p:txBody>
          <a:bodyPr anchor="b"/>
          <a:lstStyle/>
          <a:p>
            <a:r>
              <a:rPr lang="en-US"/>
              <a:t>Click to edit Master title style</a:t>
            </a:r>
          </a:p>
        </p:txBody>
      </p:sp>
      <p:sp>
        <p:nvSpPr>
          <p:cNvPr id="3" name="Date Placeholder 2">
            <a:extLst>
              <a:ext uri="{FF2B5EF4-FFF2-40B4-BE49-F238E27FC236}">
                <a16:creationId xmlns:a16="http://schemas.microsoft.com/office/drawing/2014/main" id="{4047C89E-0ABD-4FD2-924C-894345ADFED8}"/>
              </a:ext>
            </a:extLst>
          </p:cNvPr>
          <p:cNvSpPr>
            <a:spLocks noGrp="1"/>
          </p:cNvSpPr>
          <p:nvPr>
            <p:ph type="dt" sz="half" idx="10"/>
          </p:nvPr>
        </p:nvSpPr>
        <p:spPr/>
        <p:txBody>
          <a:bodyPr/>
          <a:lstStyle/>
          <a:p>
            <a:fld id="{81B8F32D-D8B6-4B9E-9CBF-DCAC30B7B93D}" type="datetimeFigureOut">
              <a:rPr lang="en-US" smtClean="0"/>
              <a:t>9/26/2023</a:t>
            </a:fld>
            <a:endParaRPr lang="en-US"/>
          </a:p>
        </p:txBody>
      </p:sp>
      <p:sp>
        <p:nvSpPr>
          <p:cNvPr id="4" name="Footer Placeholder 3">
            <a:extLst>
              <a:ext uri="{FF2B5EF4-FFF2-40B4-BE49-F238E27FC236}">
                <a16:creationId xmlns:a16="http://schemas.microsoft.com/office/drawing/2014/main" id="{553026CE-9CC8-403B-88B1-184D16532A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B3D616-3C18-401B-A792-E75149FDFC47}"/>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7" name="Straight Connector 6">
            <a:extLst>
              <a:ext uri="{FF2B5EF4-FFF2-40B4-BE49-F238E27FC236}">
                <a16:creationId xmlns:a16="http://schemas.microsoft.com/office/drawing/2014/main" id="{04EC6F70-D800-4067-A36A-5BBFC8018E2D}"/>
              </a:ext>
              <a:ext uri="{C183D7F6-B498-43B3-948B-1728B52AA6E4}">
                <adec:decorative xmlns:adec="http://schemas.microsoft.com/office/drawing/2017/decorative" val="1"/>
              </a:ext>
            </a:extLst>
          </p:cNvPr>
          <p:cNvCxnSpPr>
            <a:cxnSpLocks/>
          </p:cNvCxnSpPr>
          <p:nvPr/>
        </p:nvCxnSpPr>
        <p:spPr>
          <a:xfrm>
            <a:off x="482600" y="3933311"/>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42B66CB6-8988-4FBA-8524-726765A5F2AA}"/>
              </a:ext>
              <a:ext uri="{C183D7F6-B498-43B3-948B-1728B52AA6E4}">
                <adec:decorative xmlns:adec="http://schemas.microsoft.com/office/drawing/2017/decorative" val="1"/>
              </a:ext>
            </a:extLst>
          </p:cNvPr>
          <p:cNvCxnSpPr>
            <a:cxnSpLocks/>
          </p:cNvCxnSpPr>
          <p:nvPr/>
        </p:nvCxnSpPr>
        <p:spPr>
          <a:xfrm>
            <a:off x="481007"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69853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C73F84-0C6B-4EF4-9405-C389824999D4}"/>
              </a:ext>
            </a:extLst>
          </p:cNvPr>
          <p:cNvSpPr>
            <a:spLocks noGrp="1"/>
          </p:cNvSpPr>
          <p:nvPr>
            <p:ph type="dt" sz="half" idx="10"/>
          </p:nvPr>
        </p:nvSpPr>
        <p:spPr/>
        <p:txBody>
          <a:bodyPr/>
          <a:lstStyle/>
          <a:p>
            <a:fld id="{81B8F32D-D8B6-4B9E-9CBF-DCAC30B7B93D}" type="datetimeFigureOut">
              <a:rPr lang="en-US" smtClean="0"/>
              <a:t>9/26/2023</a:t>
            </a:fld>
            <a:endParaRPr lang="en-US"/>
          </a:p>
        </p:txBody>
      </p:sp>
      <p:sp>
        <p:nvSpPr>
          <p:cNvPr id="3" name="Footer Placeholder 2">
            <a:extLst>
              <a:ext uri="{FF2B5EF4-FFF2-40B4-BE49-F238E27FC236}">
                <a16:creationId xmlns:a16="http://schemas.microsoft.com/office/drawing/2014/main" id="{DCCEC807-744E-4C5C-8B15-09AED3E570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FBCB19-9F4B-474C-85C1-4A645A971827}"/>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388342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A88B0-DD6B-449B-AE32-D3192081E76F}"/>
              </a:ext>
            </a:extLst>
          </p:cNvPr>
          <p:cNvSpPr>
            <a:spLocks noGrp="1"/>
          </p:cNvSpPr>
          <p:nvPr>
            <p:ph type="title"/>
          </p:nvPr>
        </p:nvSpPr>
        <p:spPr>
          <a:xfrm>
            <a:off x="484632" y="978408"/>
            <a:ext cx="4287393" cy="2450592"/>
          </a:xfrm>
          <a:prstGeom prst="rect">
            <a:avLst/>
          </a:prstGeom>
        </p:spPr>
        <p:txBody>
          <a:bodyPr anchor="b"/>
          <a:lstStyle>
            <a:lvl1pPr>
              <a:defRPr lang="en-US" sz="5400" kern="1200" smtClean="0">
                <a:solidFill>
                  <a:schemeClr val="tx1"/>
                </a:solidFill>
                <a:latin typeface="+mj-lt"/>
                <a:ea typeface="+mj-ea"/>
                <a:cs typeface="+mj-cs"/>
              </a:defRPr>
            </a:lvl1pPr>
          </a:lstStyle>
          <a:p>
            <a:r>
              <a:rPr lang="en-US"/>
              <a:t>Click to edit Master title style</a:t>
            </a:r>
          </a:p>
        </p:txBody>
      </p:sp>
      <p:sp>
        <p:nvSpPr>
          <p:cNvPr id="3" name="Content Placeholder 2">
            <a:extLst>
              <a:ext uri="{FF2B5EF4-FFF2-40B4-BE49-F238E27FC236}">
                <a16:creationId xmlns:a16="http://schemas.microsoft.com/office/drawing/2014/main" id="{F4F22ED6-5B69-4B3B-BF96-3A75F2107FA6}"/>
              </a:ext>
            </a:extLst>
          </p:cNvPr>
          <p:cNvSpPr>
            <a:spLocks noGrp="1"/>
          </p:cNvSpPr>
          <p:nvPr>
            <p:ph idx="1"/>
          </p:nvPr>
        </p:nvSpPr>
        <p:spPr>
          <a:xfrm>
            <a:off x="5183187" y="987425"/>
            <a:ext cx="644648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704043-D45F-440A-A15D-2718A913E05A}"/>
              </a:ext>
            </a:extLst>
          </p:cNvPr>
          <p:cNvSpPr>
            <a:spLocks noGrp="1"/>
          </p:cNvSpPr>
          <p:nvPr>
            <p:ph type="body" sz="half" idx="2"/>
          </p:nvPr>
        </p:nvSpPr>
        <p:spPr>
          <a:xfrm>
            <a:off x="484632" y="3645074"/>
            <a:ext cx="4287393" cy="2223914"/>
          </a:xfrm>
        </p:spPr>
        <p:txBody>
          <a:bodyPr/>
          <a:lstStyle>
            <a:lvl1pPr marL="0" indent="0">
              <a:buNone/>
              <a:defRPr lang="en-US" sz="2400" i="1"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0072DC-7326-43E7-806C-B690C439E8A8}"/>
              </a:ext>
            </a:extLst>
          </p:cNvPr>
          <p:cNvSpPr>
            <a:spLocks noGrp="1"/>
          </p:cNvSpPr>
          <p:nvPr>
            <p:ph type="dt" sz="half" idx="10"/>
          </p:nvPr>
        </p:nvSpPr>
        <p:spPr/>
        <p:txBody>
          <a:bodyPr/>
          <a:lstStyle/>
          <a:p>
            <a:fld id="{81B8F32D-D8B6-4B9E-9CBF-DCAC30B7B93D}" type="datetimeFigureOut">
              <a:rPr lang="en-US" smtClean="0"/>
              <a:t>9/26/2023</a:t>
            </a:fld>
            <a:endParaRPr lang="en-US"/>
          </a:p>
        </p:txBody>
      </p:sp>
      <p:sp>
        <p:nvSpPr>
          <p:cNvPr id="6" name="Footer Placeholder 5">
            <a:extLst>
              <a:ext uri="{FF2B5EF4-FFF2-40B4-BE49-F238E27FC236}">
                <a16:creationId xmlns:a16="http://schemas.microsoft.com/office/drawing/2014/main" id="{73F89A0F-B8C6-4AA6-A9C4-4A454F4224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57A616-A4F2-4FC5-88DE-B4E6BA542895}"/>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368087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B773D-D007-4687-BA9C-9F229829B5EF}"/>
              </a:ext>
            </a:extLst>
          </p:cNvPr>
          <p:cNvSpPr>
            <a:spLocks noGrp="1"/>
          </p:cNvSpPr>
          <p:nvPr>
            <p:ph type="title"/>
          </p:nvPr>
        </p:nvSpPr>
        <p:spPr>
          <a:xfrm>
            <a:off x="484632" y="978407"/>
            <a:ext cx="4287393" cy="2450593"/>
          </a:xfrm>
          <a:prstGeom prst="rect">
            <a:avLst/>
          </a:prstGeom>
        </p:spPr>
        <p:txBody>
          <a:bodyPr anchor="b"/>
          <a:lstStyle>
            <a:lvl1pPr>
              <a:defRPr lang="en-US" sz="5400" kern="1200" smtClean="0">
                <a:solidFill>
                  <a:schemeClr val="tx1"/>
                </a:solidFill>
                <a:latin typeface="+mj-lt"/>
                <a:ea typeface="+mj-ea"/>
                <a:cs typeface="+mj-cs"/>
              </a:defRPr>
            </a:lvl1pPr>
          </a:lstStyle>
          <a:p>
            <a:r>
              <a:rPr lang="en-US"/>
              <a:t>Click to edit Master title style</a:t>
            </a:r>
          </a:p>
        </p:txBody>
      </p:sp>
      <p:sp>
        <p:nvSpPr>
          <p:cNvPr id="3" name="Picture Placeholder 2">
            <a:extLst>
              <a:ext uri="{FF2B5EF4-FFF2-40B4-BE49-F238E27FC236}">
                <a16:creationId xmlns:a16="http://schemas.microsoft.com/office/drawing/2014/main" id="{3A3A75FC-78D2-4EF5-884F-11B7BACF799A}"/>
              </a:ext>
            </a:extLst>
          </p:cNvPr>
          <p:cNvSpPr>
            <a:spLocks noGrp="1"/>
          </p:cNvSpPr>
          <p:nvPr>
            <p:ph type="pic" idx="1"/>
          </p:nvPr>
        </p:nvSpPr>
        <p:spPr>
          <a:xfrm>
            <a:off x="5183187" y="987425"/>
            <a:ext cx="644648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D7CE0BB-D335-4391-A23F-194C575CAF8F}"/>
              </a:ext>
            </a:extLst>
          </p:cNvPr>
          <p:cNvSpPr>
            <a:spLocks noGrp="1"/>
          </p:cNvSpPr>
          <p:nvPr>
            <p:ph type="body" sz="half" idx="2"/>
          </p:nvPr>
        </p:nvSpPr>
        <p:spPr>
          <a:xfrm>
            <a:off x="484632" y="3645074"/>
            <a:ext cx="4287393" cy="2223914"/>
          </a:xfrm>
        </p:spPr>
        <p:txBody>
          <a:bodyPr/>
          <a:lstStyle>
            <a:lvl1pPr marL="0" indent="0">
              <a:buNone/>
              <a:defRPr lang="en-US" sz="2400" i="1"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7701E1-B97B-4DA5-B9AD-07B7C12476AE}"/>
              </a:ext>
            </a:extLst>
          </p:cNvPr>
          <p:cNvSpPr>
            <a:spLocks noGrp="1"/>
          </p:cNvSpPr>
          <p:nvPr>
            <p:ph type="dt" sz="half" idx="10"/>
          </p:nvPr>
        </p:nvSpPr>
        <p:spPr/>
        <p:txBody>
          <a:bodyPr/>
          <a:lstStyle/>
          <a:p>
            <a:fld id="{81B8F32D-D8B6-4B9E-9CBF-DCAC30B7B93D}" type="datetimeFigureOut">
              <a:rPr lang="en-US" smtClean="0"/>
              <a:t>9/26/2023</a:t>
            </a:fld>
            <a:endParaRPr lang="en-US"/>
          </a:p>
        </p:txBody>
      </p:sp>
      <p:sp>
        <p:nvSpPr>
          <p:cNvPr id="6" name="Footer Placeholder 5">
            <a:extLst>
              <a:ext uri="{FF2B5EF4-FFF2-40B4-BE49-F238E27FC236}">
                <a16:creationId xmlns:a16="http://schemas.microsoft.com/office/drawing/2014/main" id="{076D9CF8-F42F-4618-9F26-8BFE56487A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CA2023-1ECA-4A96-BDC7-F7FA4368BE1B}"/>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1726383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87A535-3CAC-46BC-B2B2-3AE83EC3A561}"/>
              </a:ext>
            </a:extLst>
          </p:cNvPr>
          <p:cNvSpPr>
            <a:spLocks noGrp="1"/>
          </p:cNvSpPr>
          <p:nvPr>
            <p:ph type="title"/>
          </p:nvPr>
        </p:nvSpPr>
        <p:spPr>
          <a:xfrm>
            <a:off x="482600" y="978408"/>
            <a:ext cx="10506991" cy="2153099"/>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1D8EBDBD-59EC-46ED-BE79-6D37B531D692}"/>
              </a:ext>
            </a:extLst>
          </p:cNvPr>
          <p:cNvSpPr>
            <a:spLocks noGrp="1"/>
          </p:cNvSpPr>
          <p:nvPr>
            <p:ph type="body" idx="1"/>
          </p:nvPr>
        </p:nvSpPr>
        <p:spPr>
          <a:xfrm>
            <a:off x="482600" y="3306870"/>
            <a:ext cx="10506991" cy="257272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921F5C-FD3D-42C7-90F4-5ECE6FFCFE7F}"/>
              </a:ext>
            </a:extLst>
          </p:cNvPr>
          <p:cNvSpPr>
            <a:spLocks noGrp="1"/>
          </p:cNvSpPr>
          <p:nvPr>
            <p:ph type="dt" sz="half" idx="2"/>
          </p:nvPr>
        </p:nvSpPr>
        <p:spPr>
          <a:xfrm>
            <a:off x="484632" y="100584"/>
            <a:ext cx="2743200" cy="365125"/>
          </a:xfrm>
          <a:prstGeom prst="rect">
            <a:avLst/>
          </a:prstGeom>
        </p:spPr>
        <p:txBody>
          <a:bodyPr vert="horz" lIns="91440" tIns="45720" rIns="91440" bIns="45720" rtlCol="0" anchor="ctr"/>
          <a:lstStyle>
            <a:lvl1pPr algn="l">
              <a:defRPr sz="900">
                <a:solidFill>
                  <a:schemeClr val="tx1"/>
                </a:solidFill>
              </a:defRPr>
            </a:lvl1pPr>
          </a:lstStyle>
          <a:p>
            <a:fld id="{81B8F32D-D8B6-4B9E-9CBF-DCAC30B7B93D}" type="datetimeFigureOut">
              <a:rPr lang="en-US" smtClean="0"/>
              <a:pPr/>
              <a:t>9/26/2023</a:t>
            </a:fld>
            <a:endParaRPr lang="en-US"/>
          </a:p>
        </p:txBody>
      </p:sp>
      <p:sp>
        <p:nvSpPr>
          <p:cNvPr id="5" name="Footer Placeholder 4">
            <a:extLst>
              <a:ext uri="{FF2B5EF4-FFF2-40B4-BE49-F238E27FC236}">
                <a16:creationId xmlns:a16="http://schemas.microsoft.com/office/drawing/2014/main" id="{0FE63D50-6D0B-4963-97B9-A32AE63235B8}"/>
              </a:ext>
            </a:extLst>
          </p:cNvPr>
          <p:cNvSpPr>
            <a:spLocks noGrp="1"/>
          </p:cNvSpPr>
          <p:nvPr>
            <p:ph type="ftr" sz="quarter" idx="3"/>
          </p:nvPr>
        </p:nvSpPr>
        <p:spPr>
          <a:xfrm>
            <a:off x="484632" y="6419088"/>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826B5E08-CAC3-4C87-B143-5F8956AE905D}"/>
              </a:ext>
            </a:extLst>
          </p:cNvPr>
          <p:cNvSpPr>
            <a:spLocks noGrp="1"/>
          </p:cNvSpPr>
          <p:nvPr>
            <p:ph type="sldNum" sz="quarter" idx="4"/>
          </p:nvPr>
        </p:nvSpPr>
        <p:spPr>
          <a:xfrm>
            <a:off x="10989591" y="100584"/>
            <a:ext cx="640080" cy="365125"/>
          </a:xfrm>
          <a:prstGeom prst="rect">
            <a:avLst/>
          </a:prstGeom>
        </p:spPr>
        <p:txBody>
          <a:bodyPr vert="horz" lIns="91440" tIns="45720" rIns="91440" bIns="45720" rtlCol="0" anchor="ctr"/>
          <a:lstStyle>
            <a:lvl1pPr algn="r">
              <a:defRPr sz="900">
                <a:solidFill>
                  <a:schemeClr val="tx1"/>
                </a:solidFill>
              </a:defRPr>
            </a:lvl1pPr>
          </a:lstStyle>
          <a:p>
            <a:fld id="{60553ECD-7F6D-420D-93CA-D8D15EB427AC}" type="slidenum">
              <a:rPr lang="en-US" smtClean="0"/>
              <a:pPr/>
              <a:t>‹#›</a:t>
            </a:fld>
            <a:endParaRPr lang="en-US"/>
          </a:p>
        </p:txBody>
      </p:sp>
      <p:cxnSp>
        <p:nvCxnSpPr>
          <p:cNvPr id="8" name="Straight Connector 7">
            <a:extLst>
              <a:ext uri="{FF2B5EF4-FFF2-40B4-BE49-F238E27FC236}">
                <a16:creationId xmlns:a16="http://schemas.microsoft.com/office/drawing/2014/main" id="{108D74AC-B125-4E11-BA53-E9E383966DF8}"/>
              </a:ext>
              <a:ext uri="{C183D7F6-B498-43B3-948B-1728B52AA6E4}">
                <adec:decorative xmlns:adec="http://schemas.microsoft.com/office/drawing/2017/decorative"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9DC76EBE-FB9D-4054-B5D8-19E3EAFE40B2}"/>
              </a:ext>
              <a:ext uri="{C183D7F6-B498-43B3-948B-1728B52AA6E4}">
                <adec:decorative xmlns:adec="http://schemas.microsoft.com/office/drawing/2017/decorative" val="1"/>
              </a:ext>
            </a:extLst>
          </p:cNvPr>
          <p:cNvCxnSpPr>
            <a:cxnSpLocks/>
          </p:cNvCxnSpPr>
          <p:nvPr/>
        </p:nvCxnSpPr>
        <p:spPr>
          <a:xfrm>
            <a:off x="482600"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53377460"/>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00000"/>
        </a:lnSpc>
        <a:spcBef>
          <a:spcPct val="0"/>
        </a:spcBef>
        <a:buNone/>
        <a:defRPr sz="66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mailto:kgibson@ihsa.org"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F60170-91B4-45F0-B88B-9C07AEC464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E948F3-EB19-CDBD-ED1C-496A1A417989}"/>
              </a:ext>
            </a:extLst>
          </p:cNvPr>
          <p:cNvSpPr>
            <a:spLocks noGrp="1"/>
          </p:cNvSpPr>
          <p:nvPr>
            <p:ph type="ctrTitle"/>
          </p:nvPr>
        </p:nvSpPr>
        <p:spPr>
          <a:xfrm>
            <a:off x="481007" y="702870"/>
            <a:ext cx="5614993" cy="3093468"/>
          </a:xfrm>
        </p:spPr>
        <p:txBody>
          <a:bodyPr anchor="b">
            <a:normAutofit fontScale="90000"/>
          </a:bodyPr>
          <a:lstStyle/>
          <a:p>
            <a:r>
              <a:rPr lang="en-US"/>
              <a:t>Shot Clock Information/</a:t>
            </a:r>
            <a:br>
              <a:rPr lang="en-US"/>
            </a:br>
            <a:r>
              <a:rPr lang="en-US"/>
              <a:t>Implementation </a:t>
            </a:r>
          </a:p>
        </p:txBody>
      </p:sp>
      <p:sp>
        <p:nvSpPr>
          <p:cNvPr id="3" name="Subtitle 2">
            <a:extLst>
              <a:ext uri="{FF2B5EF4-FFF2-40B4-BE49-F238E27FC236}">
                <a16:creationId xmlns:a16="http://schemas.microsoft.com/office/drawing/2014/main" id="{12A14267-6B43-03D4-E6B2-74F28D7A79F5}"/>
              </a:ext>
            </a:extLst>
          </p:cNvPr>
          <p:cNvSpPr>
            <a:spLocks noGrp="1"/>
          </p:cNvSpPr>
          <p:nvPr>
            <p:ph type="subTitle" idx="1"/>
          </p:nvPr>
        </p:nvSpPr>
        <p:spPr>
          <a:xfrm>
            <a:off x="481006" y="4067746"/>
            <a:ext cx="5614993" cy="2163418"/>
          </a:xfrm>
        </p:spPr>
        <p:txBody>
          <a:bodyPr anchor="t">
            <a:normAutofit/>
          </a:bodyPr>
          <a:lstStyle/>
          <a:p>
            <a:r>
              <a:rPr lang="en-US" dirty="0"/>
              <a:t>2023-24 school year</a:t>
            </a:r>
          </a:p>
          <a:p>
            <a:endParaRPr lang="en-US" dirty="0"/>
          </a:p>
        </p:txBody>
      </p:sp>
      <p:cxnSp>
        <p:nvCxnSpPr>
          <p:cNvPr id="11" name="Straight Connector 10">
            <a:extLst>
              <a:ext uri="{FF2B5EF4-FFF2-40B4-BE49-F238E27FC236}">
                <a16:creationId xmlns:a16="http://schemas.microsoft.com/office/drawing/2014/main" id="{82A1AB15-495E-4EE0-98F0-89DD89CD14F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489855"/>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pic>
        <p:nvPicPr>
          <p:cNvPr id="4" name="Picture 3">
            <a:extLst>
              <a:ext uri="{FF2B5EF4-FFF2-40B4-BE49-F238E27FC236}">
                <a16:creationId xmlns:a16="http://schemas.microsoft.com/office/drawing/2014/main" id="{0E59272E-86DC-3003-D0AA-B1AB93E63438}"/>
              </a:ext>
            </a:extLst>
          </p:cNvPr>
          <p:cNvPicPr>
            <a:picLocks noChangeAspect="1"/>
          </p:cNvPicPr>
          <p:nvPr/>
        </p:nvPicPr>
        <p:blipFill>
          <a:blip r:embed="rId3">
            <a:alphaModFix/>
          </a:blip>
          <a:stretch>
            <a:fillRect/>
          </a:stretch>
        </p:blipFill>
        <p:spPr>
          <a:xfrm>
            <a:off x="6634090" y="2017173"/>
            <a:ext cx="5019817" cy="2823646"/>
          </a:xfrm>
          <a:prstGeom prst="rect">
            <a:avLst/>
          </a:prstGeom>
        </p:spPr>
      </p:pic>
      <p:cxnSp>
        <p:nvCxnSpPr>
          <p:cNvPr id="13" name="Straight Connector 12">
            <a:extLst>
              <a:ext uri="{FF2B5EF4-FFF2-40B4-BE49-F238E27FC236}">
                <a16:creationId xmlns:a16="http://schemas.microsoft.com/office/drawing/2014/main" id="{74EEBF2A-B7AF-4EC9-B6F7-BF425E70A0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6368138"/>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81510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3CB4A-BE8B-F27A-83D8-3DF0198A093F}"/>
              </a:ext>
            </a:extLst>
          </p:cNvPr>
          <p:cNvSpPr>
            <a:spLocks noGrp="1"/>
          </p:cNvSpPr>
          <p:nvPr>
            <p:ph type="title"/>
          </p:nvPr>
        </p:nvSpPr>
        <p:spPr>
          <a:xfrm>
            <a:off x="482600" y="978408"/>
            <a:ext cx="10634472" cy="897045"/>
          </a:xfrm>
        </p:spPr>
        <p:txBody>
          <a:bodyPr/>
          <a:lstStyle/>
          <a:p>
            <a:r>
              <a:rPr lang="en-US" sz="4800"/>
              <a:t>Shot Clock Implementation</a:t>
            </a:r>
            <a:br>
              <a:rPr lang="en-US" sz="4800"/>
            </a:br>
            <a:r>
              <a:rPr lang="en-US" sz="2000"/>
              <a:t>game officials</a:t>
            </a:r>
            <a:endParaRPr lang="en-US" sz="4800"/>
          </a:p>
        </p:txBody>
      </p:sp>
      <p:sp>
        <p:nvSpPr>
          <p:cNvPr id="3" name="Content Placeholder 2">
            <a:extLst>
              <a:ext uri="{FF2B5EF4-FFF2-40B4-BE49-F238E27FC236}">
                <a16:creationId xmlns:a16="http://schemas.microsoft.com/office/drawing/2014/main" id="{27D1C499-85E6-0C4D-6C61-7D07B7A21D75}"/>
              </a:ext>
            </a:extLst>
          </p:cNvPr>
          <p:cNvSpPr>
            <a:spLocks noGrp="1"/>
          </p:cNvSpPr>
          <p:nvPr>
            <p:ph idx="1"/>
          </p:nvPr>
        </p:nvSpPr>
        <p:spPr>
          <a:xfrm>
            <a:off x="482600" y="2282283"/>
            <a:ext cx="5895898" cy="3941235"/>
          </a:xfrm>
        </p:spPr>
        <p:txBody>
          <a:bodyPr>
            <a:normAutofit/>
          </a:bodyPr>
          <a:lstStyle/>
          <a:p>
            <a:pPr marL="342900" marR="0" lvl="0" indent="-342900">
              <a:spcBef>
                <a:spcPts val="0"/>
              </a:spcBef>
              <a:spcAft>
                <a:spcPts val="0"/>
              </a:spcAft>
              <a:buFont typeface="Arial" panose="020B0604020202020204" pitchFamily="34" charset="0"/>
              <a:buChar char="•"/>
            </a:pP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2400">
                <a:effectLst/>
                <a:latin typeface="Calibri" panose="020F0502020204030204" pitchFamily="34" charset="0"/>
                <a:ea typeface="Calibri" panose="020F0502020204030204" pitchFamily="34" charset="0"/>
                <a:cs typeface="Times New Roman" panose="02020603050405020304" pitchFamily="18" charset="0"/>
              </a:rPr>
              <a:t>To indicate a shot clock violation, the official will give the stop clock signal…</a:t>
            </a:r>
          </a:p>
          <a:p>
            <a:pPr marL="342900" marR="0" lvl="0" indent="-342900">
              <a:spcBef>
                <a:spcPts val="0"/>
              </a:spcBef>
              <a:spcAft>
                <a:spcPts val="0"/>
              </a:spcAft>
              <a:buFont typeface="Arial" panose="020B0604020202020204" pitchFamily="34" charset="0"/>
              <a:buChar char="•"/>
            </a:pPr>
            <a:endParaRPr lang="en-US">
              <a:latin typeface="Calibri" panose="020F0502020204030204" pitchFamily="34" charset="0"/>
              <a:ea typeface="Calibri" panose="020F0502020204030204" pitchFamily="34" charset="0"/>
              <a:cs typeface="Times New Roman" panose="02020603050405020304" pitchFamily="18" charset="0"/>
            </a:endParaRPr>
          </a:p>
          <a:p>
            <a:pPr marR="0" lvl="0" algn="ctr">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…followed by…</a:t>
            </a:r>
          </a:p>
          <a:p>
            <a:pPr marL="342900" marR="0" lvl="0" indent="-342900">
              <a:spcBef>
                <a:spcPts val="0"/>
              </a:spcBef>
              <a:spcAft>
                <a:spcPts val="0"/>
              </a:spcAft>
              <a:buFont typeface="Arial" panose="020B0604020202020204" pitchFamily="34" charset="0"/>
              <a:buChar char="•"/>
            </a:pPr>
            <a:endParaRPr lang="en-US">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2400">
                <a:effectLst/>
                <a:latin typeface="Calibri" panose="020F0502020204030204" pitchFamily="34" charset="0"/>
                <a:ea typeface="Calibri" panose="020F0502020204030204" pitchFamily="34" charset="0"/>
                <a:cs typeface="Times New Roman" panose="02020603050405020304" pitchFamily="18" charset="0"/>
              </a:rPr>
              <a:t>the tapping of the head and give a directional signal.  </a:t>
            </a:r>
          </a:p>
          <a:p>
            <a:pPr marL="342900" marR="0" lvl="0" indent="-342900" algn="just">
              <a:spcBef>
                <a:spcPts val="0"/>
              </a:spcBef>
              <a:spcAft>
                <a:spcPts val="0"/>
              </a:spcAft>
              <a:buFont typeface="Arial" panose="020B0604020202020204" pitchFamily="34" charset="0"/>
              <a:buChar char="•"/>
            </a:pPr>
            <a:endParaRPr lang="en-US"/>
          </a:p>
        </p:txBody>
      </p:sp>
      <p:pic>
        <p:nvPicPr>
          <p:cNvPr id="4" name="Picture 3">
            <a:extLst>
              <a:ext uri="{FF2B5EF4-FFF2-40B4-BE49-F238E27FC236}">
                <a16:creationId xmlns:a16="http://schemas.microsoft.com/office/drawing/2014/main" id="{AD98119B-0622-D0B1-EC91-E9305A12D41C}"/>
              </a:ext>
            </a:extLst>
          </p:cNvPr>
          <p:cNvPicPr>
            <a:picLocks noChangeAspect="1"/>
          </p:cNvPicPr>
          <p:nvPr/>
        </p:nvPicPr>
        <p:blipFill>
          <a:blip r:embed="rId3"/>
          <a:stretch>
            <a:fillRect/>
          </a:stretch>
        </p:blipFill>
        <p:spPr>
          <a:xfrm>
            <a:off x="8727069" y="1949194"/>
            <a:ext cx="1413107" cy="2065311"/>
          </a:xfrm>
          <a:prstGeom prst="rect">
            <a:avLst/>
          </a:prstGeom>
        </p:spPr>
      </p:pic>
      <p:pic>
        <p:nvPicPr>
          <p:cNvPr id="6" name="Picture 5">
            <a:extLst>
              <a:ext uri="{FF2B5EF4-FFF2-40B4-BE49-F238E27FC236}">
                <a16:creationId xmlns:a16="http://schemas.microsoft.com/office/drawing/2014/main" id="{0E3DD9EF-B4E6-6185-CD9E-E6DA8AE73EB6}"/>
              </a:ext>
            </a:extLst>
          </p:cNvPr>
          <p:cNvPicPr>
            <a:picLocks noChangeAspect="1"/>
          </p:cNvPicPr>
          <p:nvPr/>
        </p:nvPicPr>
        <p:blipFill>
          <a:blip r:embed="rId4"/>
          <a:stretch>
            <a:fillRect/>
          </a:stretch>
        </p:blipFill>
        <p:spPr>
          <a:xfrm>
            <a:off x="10140176" y="4222057"/>
            <a:ext cx="1413107" cy="2065311"/>
          </a:xfrm>
          <a:prstGeom prst="rect">
            <a:avLst/>
          </a:prstGeom>
        </p:spPr>
      </p:pic>
      <p:cxnSp>
        <p:nvCxnSpPr>
          <p:cNvPr id="8" name="Straight Arrow Connector 7">
            <a:extLst>
              <a:ext uri="{FF2B5EF4-FFF2-40B4-BE49-F238E27FC236}">
                <a16:creationId xmlns:a16="http://schemas.microsoft.com/office/drawing/2014/main" id="{43955CD1-CCF5-E328-4496-A1F015A0AC5C}"/>
              </a:ext>
            </a:extLst>
          </p:cNvPr>
          <p:cNvCxnSpPr>
            <a:cxnSpLocks/>
          </p:cNvCxnSpPr>
          <p:nvPr/>
        </p:nvCxnSpPr>
        <p:spPr>
          <a:xfrm>
            <a:off x="5902712" y="3079595"/>
            <a:ext cx="246813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D3385E9-DDBA-905B-D85B-7F8FB0F07E24}"/>
              </a:ext>
            </a:extLst>
          </p:cNvPr>
          <p:cNvCxnSpPr>
            <a:cxnSpLocks/>
          </p:cNvCxnSpPr>
          <p:nvPr/>
        </p:nvCxnSpPr>
        <p:spPr>
          <a:xfrm>
            <a:off x="5895278" y="5337717"/>
            <a:ext cx="108538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9677686-C555-35B1-625B-15518928A245}"/>
              </a:ext>
            </a:extLst>
          </p:cNvPr>
          <p:cNvPicPr>
            <a:picLocks noChangeAspect="1"/>
          </p:cNvPicPr>
          <p:nvPr/>
        </p:nvPicPr>
        <p:blipFill>
          <a:blip r:embed="rId5"/>
          <a:stretch>
            <a:fillRect/>
          </a:stretch>
        </p:blipFill>
        <p:spPr>
          <a:xfrm>
            <a:off x="8916858" y="5221883"/>
            <a:ext cx="1201016" cy="231668"/>
          </a:xfrm>
          <a:prstGeom prst="rect">
            <a:avLst/>
          </a:prstGeom>
        </p:spPr>
      </p:pic>
      <p:pic>
        <p:nvPicPr>
          <p:cNvPr id="5" name="Picture 6">
            <a:extLst>
              <a:ext uri="{FF2B5EF4-FFF2-40B4-BE49-F238E27FC236}">
                <a16:creationId xmlns:a16="http://schemas.microsoft.com/office/drawing/2014/main" id="{EA4143DA-8A40-F9A3-BB14-8E01551C3654}"/>
              </a:ext>
            </a:extLst>
          </p:cNvPr>
          <p:cNvPicPr>
            <a:picLocks noChangeAspect="1"/>
          </p:cNvPicPr>
          <p:nvPr/>
        </p:nvPicPr>
        <p:blipFill>
          <a:blip r:embed="rId6"/>
          <a:stretch>
            <a:fillRect/>
          </a:stretch>
        </p:blipFill>
        <p:spPr>
          <a:xfrm>
            <a:off x="7264408" y="4227006"/>
            <a:ext cx="1389449" cy="2063261"/>
          </a:xfrm>
          <a:prstGeom prst="rect">
            <a:avLst/>
          </a:prstGeom>
        </p:spPr>
      </p:pic>
    </p:spTree>
    <p:extLst>
      <p:ext uri="{BB962C8B-B14F-4D97-AF65-F5344CB8AC3E}">
        <p14:creationId xmlns:p14="http://schemas.microsoft.com/office/powerpoint/2010/main" val="3509365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3CB4A-BE8B-F27A-83D8-3DF0198A093F}"/>
              </a:ext>
            </a:extLst>
          </p:cNvPr>
          <p:cNvSpPr>
            <a:spLocks noGrp="1"/>
          </p:cNvSpPr>
          <p:nvPr>
            <p:ph type="title"/>
          </p:nvPr>
        </p:nvSpPr>
        <p:spPr>
          <a:xfrm>
            <a:off x="482600" y="978408"/>
            <a:ext cx="10634472" cy="897045"/>
          </a:xfrm>
        </p:spPr>
        <p:txBody>
          <a:bodyPr/>
          <a:lstStyle/>
          <a:p>
            <a:r>
              <a:rPr lang="en-US" sz="4800"/>
              <a:t>Shot Clock Implementation</a:t>
            </a:r>
            <a:br>
              <a:rPr lang="en-US" sz="4800"/>
            </a:br>
            <a:r>
              <a:rPr lang="en-US" sz="2000"/>
              <a:t>game officials</a:t>
            </a:r>
            <a:endParaRPr lang="en-US" sz="4800"/>
          </a:p>
        </p:txBody>
      </p:sp>
      <p:sp>
        <p:nvSpPr>
          <p:cNvPr id="3" name="Content Placeholder 2">
            <a:extLst>
              <a:ext uri="{FF2B5EF4-FFF2-40B4-BE49-F238E27FC236}">
                <a16:creationId xmlns:a16="http://schemas.microsoft.com/office/drawing/2014/main" id="{27D1C499-85E6-0C4D-6C61-7D07B7A21D75}"/>
              </a:ext>
            </a:extLst>
          </p:cNvPr>
          <p:cNvSpPr>
            <a:spLocks noGrp="1"/>
          </p:cNvSpPr>
          <p:nvPr>
            <p:ph idx="1"/>
          </p:nvPr>
        </p:nvSpPr>
        <p:spPr>
          <a:xfrm>
            <a:off x="482600" y="2282283"/>
            <a:ext cx="8795216" cy="3941235"/>
          </a:xfrm>
        </p:spPr>
        <p:txBody>
          <a:bodyPr>
            <a:normAutofit/>
          </a:bodyPr>
          <a:lstStyle/>
          <a:p>
            <a:pPr marL="342900" marR="0" lvl="0" indent="-342900">
              <a:spcBef>
                <a:spcPts val="0"/>
              </a:spcBef>
              <a:spcAft>
                <a:spcPts val="0"/>
              </a:spcAft>
              <a:buFont typeface="Arial" panose="020B0604020202020204" pitchFamily="34" charset="0"/>
              <a:buChar char="•"/>
            </a:pP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endParaRPr lang="en-US">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Arial" panose="020B0604020202020204" pitchFamily="34" charset="0"/>
              <a:buChar char="•"/>
            </a:pPr>
            <a:endParaRPr lang="en-US"/>
          </a:p>
        </p:txBody>
      </p:sp>
      <p:sp>
        <p:nvSpPr>
          <p:cNvPr id="11" name="TextBox 10">
            <a:extLst>
              <a:ext uri="{FF2B5EF4-FFF2-40B4-BE49-F238E27FC236}">
                <a16:creationId xmlns:a16="http://schemas.microsoft.com/office/drawing/2014/main" id="{8D16091D-44C4-BCC5-822B-406620A43D7C}"/>
              </a:ext>
            </a:extLst>
          </p:cNvPr>
          <p:cNvSpPr txBox="1"/>
          <p:nvPr/>
        </p:nvSpPr>
        <p:spPr>
          <a:xfrm>
            <a:off x="847493" y="3312055"/>
            <a:ext cx="5754029" cy="1569660"/>
          </a:xfrm>
          <a:prstGeom prst="rect">
            <a:avLst/>
          </a:prstGeom>
          <a:noFill/>
        </p:spPr>
        <p:txBody>
          <a:bodyPr wrap="square">
            <a:spAutoFit/>
          </a:bodyPr>
          <a:lstStyle/>
          <a:p>
            <a:pPr marL="342900" marR="0" lvl="0" indent="-342900">
              <a:spcBef>
                <a:spcPts val="0"/>
              </a:spcBef>
              <a:spcAft>
                <a:spcPts val="0"/>
              </a:spcAft>
              <a:buFont typeface="Arial" panose="020B0604020202020204" pitchFamily="34" charset="0"/>
              <a:buChar char="•"/>
            </a:pPr>
            <a:r>
              <a:rPr lang="en-US" sz="2400">
                <a:effectLst/>
                <a:latin typeface="Calibri" panose="020F0502020204030204" pitchFamily="34" charset="0"/>
                <a:ea typeface="Calibri" panose="020F0502020204030204" pitchFamily="34" charset="0"/>
                <a:cs typeface="Times New Roman" panose="02020603050405020304" pitchFamily="18" charset="0"/>
              </a:rPr>
              <a:t>To indicate a shot clock reset, the official will use a rolling motion of a pointed index finger above the head.  </a:t>
            </a:r>
          </a:p>
          <a:p>
            <a:pPr marL="342900" marR="0" lvl="0" indent="-342900">
              <a:spcBef>
                <a:spcPts val="0"/>
              </a:spcBef>
              <a:spcAft>
                <a:spcPts val="0"/>
              </a:spcAft>
              <a:buFont typeface="Arial" panose="020B0604020202020204" pitchFamily="34" charset="0"/>
              <a:buChar char="•"/>
            </a:pP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5">
            <a:extLst>
              <a:ext uri="{FF2B5EF4-FFF2-40B4-BE49-F238E27FC236}">
                <a16:creationId xmlns:a16="http://schemas.microsoft.com/office/drawing/2014/main" id="{29456C6C-8D72-412E-F0AF-FCBBC03276AC}"/>
              </a:ext>
            </a:extLst>
          </p:cNvPr>
          <p:cNvPicPr>
            <a:picLocks noChangeAspect="1"/>
          </p:cNvPicPr>
          <p:nvPr/>
        </p:nvPicPr>
        <p:blipFill>
          <a:blip r:embed="rId3"/>
          <a:stretch>
            <a:fillRect/>
          </a:stretch>
        </p:blipFill>
        <p:spPr>
          <a:xfrm>
            <a:off x="8783927" y="2284325"/>
            <a:ext cx="1858960" cy="3009482"/>
          </a:xfrm>
          <a:prstGeom prst="rect">
            <a:avLst/>
          </a:prstGeom>
        </p:spPr>
      </p:pic>
    </p:spTree>
    <p:extLst>
      <p:ext uri="{BB962C8B-B14F-4D97-AF65-F5344CB8AC3E}">
        <p14:creationId xmlns:p14="http://schemas.microsoft.com/office/powerpoint/2010/main" val="2394944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3CB4A-BE8B-F27A-83D8-3DF0198A093F}"/>
              </a:ext>
            </a:extLst>
          </p:cNvPr>
          <p:cNvSpPr>
            <a:spLocks noGrp="1"/>
          </p:cNvSpPr>
          <p:nvPr>
            <p:ph type="title"/>
          </p:nvPr>
        </p:nvSpPr>
        <p:spPr>
          <a:xfrm>
            <a:off x="482600" y="978408"/>
            <a:ext cx="10634472" cy="897045"/>
          </a:xfrm>
        </p:spPr>
        <p:txBody>
          <a:bodyPr/>
          <a:lstStyle/>
          <a:p>
            <a:r>
              <a:rPr lang="en-US" sz="4800"/>
              <a:t>Shot Clock Implementation</a:t>
            </a:r>
            <a:br>
              <a:rPr lang="en-US" sz="4800"/>
            </a:br>
            <a:r>
              <a:rPr lang="en-US" sz="2000"/>
              <a:t>game officials</a:t>
            </a:r>
            <a:endParaRPr lang="en-US" sz="4800"/>
          </a:p>
        </p:txBody>
      </p:sp>
      <p:sp>
        <p:nvSpPr>
          <p:cNvPr id="3" name="Content Placeholder 2">
            <a:extLst>
              <a:ext uri="{FF2B5EF4-FFF2-40B4-BE49-F238E27FC236}">
                <a16:creationId xmlns:a16="http://schemas.microsoft.com/office/drawing/2014/main" id="{27D1C499-85E6-0C4D-6C61-7D07B7A21D75}"/>
              </a:ext>
            </a:extLst>
          </p:cNvPr>
          <p:cNvSpPr>
            <a:spLocks noGrp="1"/>
          </p:cNvSpPr>
          <p:nvPr>
            <p:ph idx="1"/>
          </p:nvPr>
        </p:nvSpPr>
        <p:spPr>
          <a:xfrm>
            <a:off x="482600" y="2282283"/>
            <a:ext cx="8795216" cy="3941235"/>
          </a:xfrm>
        </p:spPr>
        <p:txBody>
          <a:bodyPr>
            <a:normAutofit/>
          </a:bodyPr>
          <a:lstStyle/>
          <a:p>
            <a:pPr marL="342900" marR="0" lvl="0" indent="-342900">
              <a:spcBef>
                <a:spcPts val="0"/>
              </a:spcBef>
              <a:spcAft>
                <a:spcPts val="0"/>
              </a:spcAft>
              <a:buFont typeface="Arial" panose="020B0604020202020204" pitchFamily="34" charset="0"/>
              <a:buChar char="•"/>
            </a:pP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endParaRPr lang="en-US">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Arial" panose="020B0604020202020204" pitchFamily="34" charset="0"/>
              <a:buChar char="•"/>
            </a:pPr>
            <a:endParaRPr lang="en-US"/>
          </a:p>
        </p:txBody>
      </p:sp>
      <p:sp>
        <p:nvSpPr>
          <p:cNvPr id="11" name="TextBox 10">
            <a:extLst>
              <a:ext uri="{FF2B5EF4-FFF2-40B4-BE49-F238E27FC236}">
                <a16:creationId xmlns:a16="http://schemas.microsoft.com/office/drawing/2014/main" id="{8D16091D-44C4-BCC5-822B-406620A43D7C}"/>
              </a:ext>
            </a:extLst>
          </p:cNvPr>
          <p:cNvSpPr txBox="1"/>
          <p:nvPr/>
        </p:nvSpPr>
        <p:spPr>
          <a:xfrm>
            <a:off x="669073" y="2360074"/>
            <a:ext cx="10853854" cy="3046988"/>
          </a:xfrm>
          <a:prstGeom prst="rect">
            <a:avLst/>
          </a:prstGeom>
          <a:noFill/>
        </p:spPr>
        <p:txBody>
          <a:bodyPr wrap="square">
            <a:spAutoFit/>
          </a:bodyPr>
          <a:lstStyle/>
          <a:p>
            <a:pPr marL="342900" marR="0" lvl="0" indent="-342900">
              <a:spcBef>
                <a:spcPts val="0"/>
              </a:spcBef>
              <a:spcAft>
                <a:spcPts val="0"/>
              </a:spcAft>
              <a:buFont typeface="Arial" panose="020B0604020202020204" pitchFamily="34" charset="0"/>
              <a:buChar char="•"/>
            </a:pP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2400">
                <a:effectLst/>
                <a:latin typeface="Calibri" panose="020F0502020204030204" pitchFamily="34" charset="0"/>
                <a:ea typeface="Calibri" panose="020F0502020204030204" pitchFamily="34" charset="0"/>
                <a:cs typeface="Times New Roman" panose="02020603050405020304" pitchFamily="18" charset="0"/>
              </a:rPr>
              <a:t>Game Officials will have the final decision when there is doubt as to whether a score was made within the shot clock period or the try for goal contacted the ring or flange.</a:t>
            </a:r>
          </a:p>
          <a:p>
            <a:pPr marL="342900" marR="0" lvl="0" indent="-342900">
              <a:spcBef>
                <a:spcPts val="0"/>
              </a:spcBef>
              <a:spcAft>
                <a:spcPts val="0"/>
              </a:spcAft>
              <a:buFont typeface="Arial" panose="020B0604020202020204" pitchFamily="34" charset="0"/>
              <a:buChar char="•"/>
            </a:pPr>
            <a:endParaRPr lang="en-US" sz="240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2400">
                <a:effectLst/>
                <a:latin typeface="Calibri" panose="020F0502020204030204" pitchFamily="34" charset="0"/>
                <a:ea typeface="Calibri" panose="020F0502020204030204" pitchFamily="34" charset="0"/>
                <a:cs typeface="Times New Roman" panose="02020603050405020304" pitchFamily="18" charset="0"/>
              </a:rPr>
              <a:t>Obvious mistakes made by the shot clock operator or due to a malfunction may be corrected in the shot clock period in which the mistake or malfunction occurred ONLY if the officials have definitive knowledge relative to the situation.</a:t>
            </a:r>
          </a:p>
        </p:txBody>
      </p:sp>
    </p:spTree>
    <p:extLst>
      <p:ext uri="{BB962C8B-B14F-4D97-AF65-F5344CB8AC3E}">
        <p14:creationId xmlns:p14="http://schemas.microsoft.com/office/powerpoint/2010/main" val="2606318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3CB4A-BE8B-F27A-83D8-3DF0198A093F}"/>
              </a:ext>
            </a:extLst>
          </p:cNvPr>
          <p:cNvSpPr>
            <a:spLocks noGrp="1"/>
          </p:cNvSpPr>
          <p:nvPr>
            <p:ph type="title"/>
          </p:nvPr>
        </p:nvSpPr>
        <p:spPr>
          <a:xfrm>
            <a:off x="482600" y="978408"/>
            <a:ext cx="10634472" cy="897045"/>
          </a:xfrm>
        </p:spPr>
        <p:txBody>
          <a:bodyPr/>
          <a:lstStyle/>
          <a:p>
            <a:r>
              <a:rPr lang="en-US" sz="4800"/>
              <a:t>Shot Clock Implementation</a:t>
            </a:r>
            <a:br>
              <a:rPr lang="en-US" sz="4800"/>
            </a:br>
            <a:r>
              <a:rPr lang="en-US" sz="2000"/>
              <a:t>general principles</a:t>
            </a:r>
            <a:endParaRPr lang="en-US" sz="4800"/>
          </a:p>
        </p:txBody>
      </p:sp>
      <p:sp>
        <p:nvSpPr>
          <p:cNvPr id="3" name="Content Placeholder 2">
            <a:extLst>
              <a:ext uri="{FF2B5EF4-FFF2-40B4-BE49-F238E27FC236}">
                <a16:creationId xmlns:a16="http://schemas.microsoft.com/office/drawing/2014/main" id="{27D1C499-85E6-0C4D-6C61-7D07B7A21D75}"/>
              </a:ext>
            </a:extLst>
          </p:cNvPr>
          <p:cNvSpPr>
            <a:spLocks noGrp="1"/>
          </p:cNvSpPr>
          <p:nvPr>
            <p:ph idx="1"/>
          </p:nvPr>
        </p:nvSpPr>
        <p:spPr>
          <a:xfrm>
            <a:off x="482600" y="2770803"/>
            <a:ext cx="10506991" cy="3452715"/>
          </a:xfrm>
        </p:spPr>
        <p:txBody>
          <a:bodyPr/>
          <a:lstStyle/>
          <a:p>
            <a:pPr marL="342900" indent="-342900">
              <a:buFont typeface="Arial" panose="020B0604020202020204" pitchFamily="34" charset="0"/>
              <a:buChar char="•"/>
            </a:pPr>
            <a:r>
              <a:rPr lang="en-US"/>
              <a:t>In approved events, a 35-second shot clock shall be used.</a:t>
            </a:r>
          </a:p>
          <a:p>
            <a:pPr marL="342900" indent="-342900">
              <a:buFont typeface="Arial" panose="020B0604020202020204" pitchFamily="34" charset="0"/>
              <a:buChar char="•"/>
            </a:pPr>
            <a:r>
              <a:rPr lang="en-US"/>
              <a:t>In approved events, the shot clock shall be used the entire game, including extra periods, except when there is less time remaining on the game clock than the shot clock.  This includes games where the Mercy Rule has gone into effect.</a:t>
            </a:r>
          </a:p>
          <a:p>
            <a:pPr marL="342900" indent="-342900">
              <a:buFont typeface="Arial" panose="020B0604020202020204" pitchFamily="34" charset="0"/>
              <a:buChar char="•"/>
            </a:pPr>
            <a:r>
              <a:rPr lang="en-US"/>
              <a:t>In the event the shot clock malfunctions during a game, the rest of that game shall be played using conventional timing rules.  In other words, there is </a:t>
            </a:r>
            <a:r>
              <a:rPr lang="en-US" b="1">
                <a:solidFill>
                  <a:srgbClr val="FF0000"/>
                </a:solidFill>
              </a:rPr>
              <a:t>no</a:t>
            </a:r>
            <a:r>
              <a:rPr lang="en-US"/>
              <a:t> requirement that an alternate timing device be available.</a:t>
            </a:r>
          </a:p>
        </p:txBody>
      </p:sp>
      <p:pic>
        <p:nvPicPr>
          <p:cNvPr id="4" name="Picture 3">
            <a:extLst>
              <a:ext uri="{FF2B5EF4-FFF2-40B4-BE49-F238E27FC236}">
                <a16:creationId xmlns:a16="http://schemas.microsoft.com/office/drawing/2014/main" id="{2EFE23B5-A92F-9381-14A0-8048C31A1785}"/>
              </a:ext>
            </a:extLst>
          </p:cNvPr>
          <p:cNvPicPr>
            <a:picLocks noChangeAspect="1"/>
          </p:cNvPicPr>
          <p:nvPr/>
        </p:nvPicPr>
        <p:blipFill>
          <a:blip r:embed="rId3"/>
          <a:stretch>
            <a:fillRect/>
          </a:stretch>
        </p:blipFill>
        <p:spPr>
          <a:xfrm>
            <a:off x="8590494" y="980103"/>
            <a:ext cx="2552700" cy="1790700"/>
          </a:xfrm>
          <a:prstGeom prst="rect">
            <a:avLst/>
          </a:prstGeom>
        </p:spPr>
      </p:pic>
    </p:spTree>
    <p:extLst>
      <p:ext uri="{BB962C8B-B14F-4D97-AF65-F5344CB8AC3E}">
        <p14:creationId xmlns:p14="http://schemas.microsoft.com/office/powerpoint/2010/main" val="766560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3CB4A-BE8B-F27A-83D8-3DF0198A093F}"/>
              </a:ext>
            </a:extLst>
          </p:cNvPr>
          <p:cNvSpPr>
            <a:spLocks noGrp="1"/>
          </p:cNvSpPr>
          <p:nvPr>
            <p:ph type="title"/>
          </p:nvPr>
        </p:nvSpPr>
        <p:spPr>
          <a:xfrm>
            <a:off x="482600" y="978408"/>
            <a:ext cx="10634472" cy="897045"/>
          </a:xfrm>
        </p:spPr>
        <p:txBody>
          <a:bodyPr/>
          <a:lstStyle/>
          <a:p>
            <a:r>
              <a:rPr lang="en-US" sz="4800"/>
              <a:t>Shot Clock Implementation</a:t>
            </a:r>
            <a:br>
              <a:rPr lang="en-US" sz="4800"/>
            </a:br>
            <a:r>
              <a:rPr lang="en-US" sz="2000"/>
              <a:t>general principles</a:t>
            </a:r>
            <a:endParaRPr lang="en-US" sz="4800"/>
          </a:p>
        </p:txBody>
      </p:sp>
      <p:sp>
        <p:nvSpPr>
          <p:cNvPr id="3" name="Content Placeholder 2">
            <a:extLst>
              <a:ext uri="{FF2B5EF4-FFF2-40B4-BE49-F238E27FC236}">
                <a16:creationId xmlns:a16="http://schemas.microsoft.com/office/drawing/2014/main" id="{27D1C499-85E6-0C4D-6C61-7D07B7A21D75}"/>
              </a:ext>
            </a:extLst>
          </p:cNvPr>
          <p:cNvSpPr>
            <a:spLocks noGrp="1"/>
          </p:cNvSpPr>
          <p:nvPr>
            <p:ph idx="1"/>
          </p:nvPr>
        </p:nvSpPr>
        <p:spPr>
          <a:xfrm>
            <a:off x="537029" y="3075603"/>
            <a:ext cx="10506991" cy="3452715"/>
          </a:xfrm>
        </p:spPr>
        <p:txBody>
          <a:bodyPr/>
          <a:lstStyle/>
          <a:p>
            <a:pPr marL="342900" indent="-342900">
              <a:buFont typeface="Arial" panose="020B0604020202020204" pitchFamily="34" charset="0"/>
              <a:buChar char="•"/>
            </a:pPr>
            <a:r>
              <a:rPr lang="en-US"/>
              <a:t>The team in control must attempt a try for field goal within the 35-second shot clock period.</a:t>
            </a:r>
          </a:p>
          <a:p>
            <a:pPr marL="342900" indent="-342900">
              <a:buFont typeface="Arial" panose="020B0604020202020204" pitchFamily="34" charset="0"/>
              <a:buChar char="•"/>
            </a:pPr>
            <a:r>
              <a:rPr lang="en-US"/>
              <a:t>A shot clock period is the period of time beginning when the ball is legally touched on a throw-in or when team control is established or re-established after loss of team control and the shot clock is properly started.</a:t>
            </a:r>
          </a:p>
          <a:p>
            <a:pPr marL="342900" indent="-342900">
              <a:buFont typeface="Arial" panose="020B0604020202020204" pitchFamily="34" charset="0"/>
              <a:buChar char="•"/>
            </a:pPr>
            <a:r>
              <a:rPr lang="en-US"/>
              <a:t>The shot clock period ends when the shot clock is properly started for the next shot clock period.</a:t>
            </a:r>
          </a:p>
        </p:txBody>
      </p:sp>
      <p:pic>
        <p:nvPicPr>
          <p:cNvPr id="4" name="Picture 3">
            <a:extLst>
              <a:ext uri="{FF2B5EF4-FFF2-40B4-BE49-F238E27FC236}">
                <a16:creationId xmlns:a16="http://schemas.microsoft.com/office/drawing/2014/main" id="{2EFE23B5-A92F-9381-14A0-8048C31A1785}"/>
              </a:ext>
            </a:extLst>
          </p:cNvPr>
          <p:cNvPicPr>
            <a:picLocks noChangeAspect="1"/>
          </p:cNvPicPr>
          <p:nvPr/>
        </p:nvPicPr>
        <p:blipFill>
          <a:blip r:embed="rId3"/>
          <a:stretch>
            <a:fillRect/>
          </a:stretch>
        </p:blipFill>
        <p:spPr>
          <a:xfrm>
            <a:off x="8590494" y="980103"/>
            <a:ext cx="2552700" cy="1790700"/>
          </a:xfrm>
          <a:prstGeom prst="rect">
            <a:avLst/>
          </a:prstGeom>
        </p:spPr>
      </p:pic>
    </p:spTree>
    <p:extLst>
      <p:ext uri="{BB962C8B-B14F-4D97-AF65-F5344CB8AC3E}">
        <p14:creationId xmlns:p14="http://schemas.microsoft.com/office/powerpoint/2010/main" val="3903087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3CB4A-BE8B-F27A-83D8-3DF0198A093F}"/>
              </a:ext>
            </a:extLst>
          </p:cNvPr>
          <p:cNvSpPr>
            <a:spLocks noGrp="1"/>
          </p:cNvSpPr>
          <p:nvPr>
            <p:ph type="title"/>
          </p:nvPr>
        </p:nvSpPr>
        <p:spPr>
          <a:xfrm>
            <a:off x="482600" y="978408"/>
            <a:ext cx="10634472" cy="897045"/>
          </a:xfrm>
        </p:spPr>
        <p:txBody>
          <a:bodyPr/>
          <a:lstStyle/>
          <a:p>
            <a:r>
              <a:rPr lang="en-US" sz="4800"/>
              <a:t>Shot Clock Implementation</a:t>
            </a:r>
            <a:br>
              <a:rPr lang="en-US" sz="4800"/>
            </a:br>
            <a:r>
              <a:rPr lang="en-US" sz="2000"/>
              <a:t>general principles</a:t>
            </a:r>
            <a:endParaRPr lang="en-US" sz="4800"/>
          </a:p>
        </p:txBody>
      </p:sp>
      <p:sp>
        <p:nvSpPr>
          <p:cNvPr id="3" name="Content Placeholder 2">
            <a:extLst>
              <a:ext uri="{FF2B5EF4-FFF2-40B4-BE49-F238E27FC236}">
                <a16:creationId xmlns:a16="http://schemas.microsoft.com/office/drawing/2014/main" id="{27D1C499-85E6-0C4D-6C61-7D07B7A21D75}"/>
              </a:ext>
            </a:extLst>
          </p:cNvPr>
          <p:cNvSpPr>
            <a:spLocks noGrp="1"/>
          </p:cNvSpPr>
          <p:nvPr>
            <p:ph idx="1"/>
          </p:nvPr>
        </p:nvSpPr>
        <p:spPr>
          <a:xfrm>
            <a:off x="482600" y="2770803"/>
            <a:ext cx="10506991" cy="3452715"/>
          </a:xfrm>
        </p:spPr>
        <p:txBody>
          <a:bodyPr vert="horz" lIns="91440" tIns="45720" rIns="91440" bIns="45720" rtlCol="0" anchor="t">
            <a:normAutofit/>
          </a:bodyPr>
          <a:lstStyle/>
          <a:p>
            <a:pPr marL="342900" indent="-342900">
              <a:buFont typeface="Arial" panose="020B0604020202020204" pitchFamily="34" charset="0"/>
              <a:buChar char="•"/>
            </a:pPr>
            <a:r>
              <a:rPr lang="en-US"/>
              <a:t>A shot clock try for field goal is defined as the ball having left the shooter’s hand(s) before the sounding of the shot clock horn and then striking the ring or flange or entering the basket.</a:t>
            </a:r>
          </a:p>
          <a:p>
            <a:pPr marL="342900" indent="-342900">
              <a:buFont typeface="Arial" panose="020B0604020202020204" pitchFamily="34" charset="0"/>
              <a:buChar char="•"/>
            </a:pPr>
            <a:r>
              <a:rPr lang="en-US"/>
              <a:t>It is a violation:</a:t>
            </a:r>
          </a:p>
          <a:p>
            <a:pPr marL="1028700" lvl="1"/>
            <a:r>
              <a:rPr lang="en-US"/>
              <a:t>when a try for field goal does not leave a shooter’s hand before the expiration of the allotted shot clock time, or </a:t>
            </a:r>
          </a:p>
          <a:p>
            <a:pPr marL="1028700" lvl="1"/>
            <a:r>
              <a:rPr lang="en-US"/>
              <a:t>when the try does leave a shooter’s hand and the try does not strike the ring or flange or enter the basket before the expiration of the allotted shot clock time period.</a:t>
            </a:r>
          </a:p>
        </p:txBody>
      </p:sp>
      <p:pic>
        <p:nvPicPr>
          <p:cNvPr id="4" name="Picture 3">
            <a:extLst>
              <a:ext uri="{FF2B5EF4-FFF2-40B4-BE49-F238E27FC236}">
                <a16:creationId xmlns:a16="http://schemas.microsoft.com/office/drawing/2014/main" id="{2EFE23B5-A92F-9381-14A0-8048C31A1785}"/>
              </a:ext>
            </a:extLst>
          </p:cNvPr>
          <p:cNvPicPr>
            <a:picLocks noChangeAspect="1"/>
          </p:cNvPicPr>
          <p:nvPr/>
        </p:nvPicPr>
        <p:blipFill>
          <a:blip r:embed="rId3"/>
          <a:stretch>
            <a:fillRect/>
          </a:stretch>
        </p:blipFill>
        <p:spPr>
          <a:xfrm>
            <a:off x="8590494" y="980103"/>
            <a:ext cx="2552700" cy="1790700"/>
          </a:xfrm>
          <a:prstGeom prst="rect">
            <a:avLst/>
          </a:prstGeom>
        </p:spPr>
      </p:pic>
    </p:spTree>
    <p:extLst>
      <p:ext uri="{BB962C8B-B14F-4D97-AF65-F5344CB8AC3E}">
        <p14:creationId xmlns:p14="http://schemas.microsoft.com/office/powerpoint/2010/main" val="1757491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3CB4A-BE8B-F27A-83D8-3DF0198A093F}"/>
              </a:ext>
            </a:extLst>
          </p:cNvPr>
          <p:cNvSpPr>
            <a:spLocks noGrp="1"/>
          </p:cNvSpPr>
          <p:nvPr>
            <p:ph type="title"/>
          </p:nvPr>
        </p:nvSpPr>
        <p:spPr>
          <a:xfrm>
            <a:off x="482600" y="978408"/>
            <a:ext cx="10634472" cy="897045"/>
          </a:xfrm>
        </p:spPr>
        <p:txBody>
          <a:bodyPr/>
          <a:lstStyle/>
          <a:p>
            <a:r>
              <a:rPr lang="en-US" sz="4800"/>
              <a:t>Shot Clock Implementation</a:t>
            </a:r>
            <a:br>
              <a:rPr lang="en-US" sz="4800"/>
            </a:br>
            <a:r>
              <a:rPr lang="en-US" sz="2000"/>
              <a:t>general principles</a:t>
            </a:r>
            <a:endParaRPr lang="en-US" sz="4800"/>
          </a:p>
        </p:txBody>
      </p:sp>
      <p:sp>
        <p:nvSpPr>
          <p:cNvPr id="3" name="Content Placeholder 2">
            <a:extLst>
              <a:ext uri="{FF2B5EF4-FFF2-40B4-BE49-F238E27FC236}">
                <a16:creationId xmlns:a16="http://schemas.microsoft.com/office/drawing/2014/main" id="{27D1C499-85E6-0C4D-6C61-7D07B7A21D75}"/>
              </a:ext>
            </a:extLst>
          </p:cNvPr>
          <p:cNvSpPr>
            <a:spLocks noGrp="1"/>
          </p:cNvSpPr>
          <p:nvPr>
            <p:ph idx="1"/>
          </p:nvPr>
        </p:nvSpPr>
        <p:spPr>
          <a:xfrm>
            <a:off x="482600" y="2929812"/>
            <a:ext cx="10506991" cy="3293706"/>
          </a:xfrm>
        </p:spPr>
        <p:txBody>
          <a:bodyPr/>
          <a:lstStyle/>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The shot clock starts when:</a:t>
            </a:r>
          </a:p>
          <a:p>
            <a:pPr marL="1028700" lvl="1" indent="-342900"/>
            <a:r>
              <a:rPr lang="en-US"/>
              <a:t>The ball touches, or is legally touched by, a player on the court;</a:t>
            </a:r>
          </a:p>
          <a:p>
            <a:pPr marL="1028700" lvl="1" indent="-342900"/>
            <a:r>
              <a:rPr lang="en-US"/>
              <a:t>A team gains initial control after a jump ball or unsuccessful try for goal;</a:t>
            </a:r>
          </a:p>
          <a:p>
            <a:pPr marL="1028700" lvl="1" indent="-342900"/>
            <a:r>
              <a:rPr lang="en-US"/>
              <a:t>There is a change in team control</a:t>
            </a:r>
          </a:p>
        </p:txBody>
      </p:sp>
      <p:pic>
        <p:nvPicPr>
          <p:cNvPr id="4" name="Picture 3">
            <a:extLst>
              <a:ext uri="{FF2B5EF4-FFF2-40B4-BE49-F238E27FC236}">
                <a16:creationId xmlns:a16="http://schemas.microsoft.com/office/drawing/2014/main" id="{2EFE23B5-A92F-9381-14A0-8048C31A1785}"/>
              </a:ext>
            </a:extLst>
          </p:cNvPr>
          <p:cNvPicPr>
            <a:picLocks noChangeAspect="1"/>
          </p:cNvPicPr>
          <p:nvPr/>
        </p:nvPicPr>
        <p:blipFill>
          <a:blip r:embed="rId3"/>
          <a:stretch>
            <a:fillRect/>
          </a:stretch>
        </p:blipFill>
        <p:spPr>
          <a:xfrm>
            <a:off x="8590494" y="980103"/>
            <a:ext cx="2552700" cy="1790700"/>
          </a:xfrm>
          <a:prstGeom prst="rect">
            <a:avLst/>
          </a:prstGeom>
        </p:spPr>
      </p:pic>
    </p:spTree>
    <p:extLst>
      <p:ext uri="{BB962C8B-B14F-4D97-AF65-F5344CB8AC3E}">
        <p14:creationId xmlns:p14="http://schemas.microsoft.com/office/powerpoint/2010/main" val="467315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3CB4A-BE8B-F27A-83D8-3DF0198A093F}"/>
              </a:ext>
            </a:extLst>
          </p:cNvPr>
          <p:cNvSpPr>
            <a:spLocks noGrp="1"/>
          </p:cNvSpPr>
          <p:nvPr>
            <p:ph type="title"/>
          </p:nvPr>
        </p:nvSpPr>
        <p:spPr>
          <a:xfrm>
            <a:off x="482600" y="978408"/>
            <a:ext cx="10634472" cy="897045"/>
          </a:xfrm>
        </p:spPr>
        <p:txBody>
          <a:bodyPr/>
          <a:lstStyle/>
          <a:p>
            <a:r>
              <a:rPr lang="en-US" sz="4800"/>
              <a:t>Shot Clock Implementation</a:t>
            </a:r>
            <a:br>
              <a:rPr lang="en-US" sz="4800"/>
            </a:br>
            <a:r>
              <a:rPr lang="en-US" sz="2000"/>
              <a:t>general principles</a:t>
            </a:r>
            <a:endParaRPr lang="en-US" sz="4800"/>
          </a:p>
        </p:txBody>
      </p:sp>
      <p:sp>
        <p:nvSpPr>
          <p:cNvPr id="3" name="Content Placeholder 2">
            <a:extLst>
              <a:ext uri="{FF2B5EF4-FFF2-40B4-BE49-F238E27FC236}">
                <a16:creationId xmlns:a16="http://schemas.microsoft.com/office/drawing/2014/main" id="{27D1C499-85E6-0C4D-6C61-7D07B7A21D75}"/>
              </a:ext>
            </a:extLst>
          </p:cNvPr>
          <p:cNvSpPr>
            <a:spLocks noGrp="1"/>
          </p:cNvSpPr>
          <p:nvPr>
            <p:ph idx="1"/>
          </p:nvPr>
        </p:nvSpPr>
        <p:spPr>
          <a:xfrm>
            <a:off x="482600" y="2770803"/>
            <a:ext cx="10506991" cy="3452715"/>
          </a:xfrm>
        </p:spPr>
        <p:txBody>
          <a:bodyPr vert="horz" lIns="91440" tIns="45720" rIns="91440" bIns="45720" rtlCol="0" anchor="t">
            <a:normAutofit/>
          </a:bodyPr>
          <a:lstStyle/>
          <a:p>
            <a:pPr marL="342900" indent="-342900">
              <a:buFont typeface="Arial" panose="020B0604020202020204" pitchFamily="34" charset="0"/>
              <a:buChar char="•"/>
            </a:pPr>
            <a:r>
              <a:rPr lang="en-US" dirty="0"/>
              <a:t>The shot clock shall be stopped and reset to the full amount when:</a:t>
            </a:r>
          </a:p>
          <a:p>
            <a:pPr marL="1028700" lvl="1" indent="-342900"/>
            <a:r>
              <a:rPr lang="en-US" dirty="0"/>
              <a:t>After a change in team control and the ball remains live or after a score by the opponent;</a:t>
            </a:r>
          </a:p>
          <a:p>
            <a:pPr marL="1028700" lvl="1" indent="-342900"/>
            <a:r>
              <a:rPr lang="en-US" dirty="0"/>
              <a:t>A single personal or technical foul;</a:t>
            </a:r>
          </a:p>
          <a:p>
            <a:pPr marL="1028700" lvl="1" indent="-342900"/>
            <a:r>
              <a:rPr lang="en-US" dirty="0"/>
              <a:t>When a try for goal strikes the ring or flange and then possession is gained by either team;</a:t>
            </a:r>
          </a:p>
          <a:p>
            <a:pPr marL="1028700" lvl="1" indent="-342900"/>
            <a:r>
              <a:rPr lang="en-US" dirty="0"/>
              <a:t>When a violation occurs and the defense is awarded the ball for a throw-in;</a:t>
            </a:r>
          </a:p>
          <a:p>
            <a:pPr marL="1028700" lvl="1" indent="-342900"/>
            <a:endParaRPr lang="en-US" dirty="0"/>
          </a:p>
        </p:txBody>
      </p:sp>
      <p:pic>
        <p:nvPicPr>
          <p:cNvPr id="4" name="Picture 3">
            <a:extLst>
              <a:ext uri="{FF2B5EF4-FFF2-40B4-BE49-F238E27FC236}">
                <a16:creationId xmlns:a16="http://schemas.microsoft.com/office/drawing/2014/main" id="{2EFE23B5-A92F-9381-14A0-8048C31A1785}"/>
              </a:ext>
            </a:extLst>
          </p:cNvPr>
          <p:cNvPicPr>
            <a:picLocks noChangeAspect="1"/>
          </p:cNvPicPr>
          <p:nvPr/>
        </p:nvPicPr>
        <p:blipFill>
          <a:blip r:embed="rId3"/>
          <a:stretch>
            <a:fillRect/>
          </a:stretch>
        </p:blipFill>
        <p:spPr>
          <a:xfrm>
            <a:off x="8590494" y="980103"/>
            <a:ext cx="2552700" cy="1790700"/>
          </a:xfrm>
          <a:prstGeom prst="rect">
            <a:avLst/>
          </a:prstGeom>
        </p:spPr>
      </p:pic>
    </p:spTree>
    <p:extLst>
      <p:ext uri="{BB962C8B-B14F-4D97-AF65-F5344CB8AC3E}">
        <p14:creationId xmlns:p14="http://schemas.microsoft.com/office/powerpoint/2010/main" val="815347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3CB4A-BE8B-F27A-83D8-3DF0198A093F}"/>
              </a:ext>
            </a:extLst>
          </p:cNvPr>
          <p:cNvSpPr>
            <a:spLocks noGrp="1"/>
          </p:cNvSpPr>
          <p:nvPr>
            <p:ph type="title"/>
          </p:nvPr>
        </p:nvSpPr>
        <p:spPr>
          <a:xfrm>
            <a:off x="482600" y="978408"/>
            <a:ext cx="10634472" cy="897045"/>
          </a:xfrm>
        </p:spPr>
        <p:txBody>
          <a:bodyPr/>
          <a:lstStyle/>
          <a:p>
            <a:r>
              <a:rPr lang="en-US" sz="4800"/>
              <a:t>Shot Clock Implementation</a:t>
            </a:r>
            <a:br>
              <a:rPr lang="en-US" sz="4800"/>
            </a:br>
            <a:r>
              <a:rPr lang="en-US" sz="2000"/>
              <a:t>general principles</a:t>
            </a:r>
            <a:endParaRPr lang="en-US" sz="4800"/>
          </a:p>
        </p:txBody>
      </p:sp>
      <p:sp>
        <p:nvSpPr>
          <p:cNvPr id="3" name="Content Placeholder 2">
            <a:extLst>
              <a:ext uri="{FF2B5EF4-FFF2-40B4-BE49-F238E27FC236}">
                <a16:creationId xmlns:a16="http://schemas.microsoft.com/office/drawing/2014/main" id="{27D1C499-85E6-0C4D-6C61-7D07B7A21D75}"/>
              </a:ext>
            </a:extLst>
          </p:cNvPr>
          <p:cNvSpPr>
            <a:spLocks noGrp="1"/>
          </p:cNvSpPr>
          <p:nvPr>
            <p:ph idx="1"/>
          </p:nvPr>
        </p:nvSpPr>
        <p:spPr>
          <a:xfrm>
            <a:off x="482600" y="2770803"/>
            <a:ext cx="10506991" cy="3452715"/>
          </a:xfrm>
        </p:spPr>
        <p:txBody>
          <a:bodyPr>
            <a:normAutofit/>
          </a:bodyPr>
          <a:lstStyle/>
          <a:p>
            <a:pPr marL="342900" indent="-342900">
              <a:buFont typeface="Arial" panose="020B0604020202020204" pitchFamily="34" charset="0"/>
              <a:buChar char="•"/>
            </a:pPr>
            <a:r>
              <a:rPr lang="en-US" dirty="0"/>
              <a:t>The shot clock shall be stopped and reset to the full amount when:</a:t>
            </a:r>
          </a:p>
          <a:p>
            <a:pPr marL="1028700" lvl="1" indent="-342900"/>
            <a:r>
              <a:rPr lang="en-US" dirty="0"/>
              <a:t>After a held ball or any other situation where the A-P arrow is used to determine team possession and the A-P arrow favors the defense for the ensuing throw-in;</a:t>
            </a:r>
          </a:p>
          <a:p>
            <a:pPr marL="1028700" lvl="1" indent="-342900"/>
            <a:r>
              <a:rPr lang="en-US" dirty="0"/>
              <a:t>After the ball goes out of bounds and was last touched simultaneously by two opponents, both of whom are either inbounds or out of bounds or when there is doubt as to who last touched the ball and the possession arrow favors the defensive team;</a:t>
            </a:r>
          </a:p>
          <a:p>
            <a:pPr marL="1028700" lvl="1" indent="-342900"/>
            <a:r>
              <a:rPr lang="en-US" dirty="0"/>
              <a:t>When there is an inadvertent whistle and there was no player or team control at the time of the whistle.</a:t>
            </a:r>
          </a:p>
          <a:p>
            <a:pPr marL="1028700" lvl="1" indent="-342900"/>
            <a:endParaRPr lang="en-US" dirty="0"/>
          </a:p>
        </p:txBody>
      </p:sp>
      <p:pic>
        <p:nvPicPr>
          <p:cNvPr id="4" name="Picture 3">
            <a:extLst>
              <a:ext uri="{FF2B5EF4-FFF2-40B4-BE49-F238E27FC236}">
                <a16:creationId xmlns:a16="http://schemas.microsoft.com/office/drawing/2014/main" id="{2EFE23B5-A92F-9381-14A0-8048C31A1785}"/>
              </a:ext>
            </a:extLst>
          </p:cNvPr>
          <p:cNvPicPr>
            <a:picLocks noChangeAspect="1"/>
          </p:cNvPicPr>
          <p:nvPr/>
        </p:nvPicPr>
        <p:blipFill>
          <a:blip r:embed="rId3"/>
          <a:stretch>
            <a:fillRect/>
          </a:stretch>
        </p:blipFill>
        <p:spPr>
          <a:xfrm>
            <a:off x="8590494" y="980103"/>
            <a:ext cx="2552700" cy="1790700"/>
          </a:xfrm>
          <a:prstGeom prst="rect">
            <a:avLst/>
          </a:prstGeom>
        </p:spPr>
      </p:pic>
    </p:spTree>
    <p:extLst>
      <p:ext uri="{BB962C8B-B14F-4D97-AF65-F5344CB8AC3E}">
        <p14:creationId xmlns:p14="http://schemas.microsoft.com/office/powerpoint/2010/main" val="3018470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3CB4A-BE8B-F27A-83D8-3DF0198A093F}"/>
              </a:ext>
            </a:extLst>
          </p:cNvPr>
          <p:cNvSpPr>
            <a:spLocks noGrp="1"/>
          </p:cNvSpPr>
          <p:nvPr>
            <p:ph type="title"/>
          </p:nvPr>
        </p:nvSpPr>
        <p:spPr>
          <a:xfrm>
            <a:off x="482600" y="978408"/>
            <a:ext cx="10634472" cy="897045"/>
          </a:xfrm>
        </p:spPr>
        <p:txBody>
          <a:bodyPr/>
          <a:lstStyle/>
          <a:p>
            <a:r>
              <a:rPr lang="en-US" sz="4800"/>
              <a:t>Shot Clock Implementation</a:t>
            </a:r>
            <a:br>
              <a:rPr lang="en-US" sz="4800"/>
            </a:br>
            <a:r>
              <a:rPr lang="en-US" sz="2000"/>
              <a:t>general principles</a:t>
            </a:r>
            <a:endParaRPr lang="en-US" sz="4800"/>
          </a:p>
        </p:txBody>
      </p:sp>
      <p:sp>
        <p:nvSpPr>
          <p:cNvPr id="3" name="Content Placeholder 2">
            <a:extLst>
              <a:ext uri="{FF2B5EF4-FFF2-40B4-BE49-F238E27FC236}">
                <a16:creationId xmlns:a16="http://schemas.microsoft.com/office/drawing/2014/main" id="{27D1C499-85E6-0C4D-6C61-7D07B7A21D75}"/>
              </a:ext>
            </a:extLst>
          </p:cNvPr>
          <p:cNvSpPr>
            <a:spLocks noGrp="1"/>
          </p:cNvSpPr>
          <p:nvPr>
            <p:ph idx="1"/>
          </p:nvPr>
        </p:nvSpPr>
        <p:spPr>
          <a:xfrm>
            <a:off x="482600" y="2929812"/>
            <a:ext cx="10772302" cy="3293706"/>
          </a:xfrm>
        </p:spPr>
        <p:txBody>
          <a:bodyPr vert="horz" lIns="91440" tIns="45720" rIns="91440" bIns="45720" rtlCol="0" anchor="t">
            <a:normAutofit/>
          </a:bodyPr>
          <a:lstStyle/>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The shot clock shall be reset to 20 seconds when there is an intentionally kicked or fisted ball with less than 20 seconds on the shot clock.</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b="1"/>
              <a:t>In all other cases, no reset to 20 seconds shall be made when the timing device is stopped.</a:t>
            </a:r>
          </a:p>
        </p:txBody>
      </p:sp>
      <p:pic>
        <p:nvPicPr>
          <p:cNvPr id="4" name="Picture 3">
            <a:extLst>
              <a:ext uri="{FF2B5EF4-FFF2-40B4-BE49-F238E27FC236}">
                <a16:creationId xmlns:a16="http://schemas.microsoft.com/office/drawing/2014/main" id="{2EFE23B5-A92F-9381-14A0-8048C31A1785}"/>
              </a:ext>
            </a:extLst>
          </p:cNvPr>
          <p:cNvPicPr>
            <a:picLocks noChangeAspect="1"/>
          </p:cNvPicPr>
          <p:nvPr/>
        </p:nvPicPr>
        <p:blipFill>
          <a:blip r:embed="rId3"/>
          <a:stretch>
            <a:fillRect/>
          </a:stretch>
        </p:blipFill>
        <p:spPr>
          <a:xfrm>
            <a:off x="8590494" y="980103"/>
            <a:ext cx="2552700" cy="1790700"/>
          </a:xfrm>
          <a:prstGeom prst="rect">
            <a:avLst/>
          </a:prstGeom>
        </p:spPr>
      </p:pic>
    </p:spTree>
    <p:extLst>
      <p:ext uri="{BB962C8B-B14F-4D97-AF65-F5344CB8AC3E}">
        <p14:creationId xmlns:p14="http://schemas.microsoft.com/office/powerpoint/2010/main" val="345758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3CB4A-BE8B-F27A-83D8-3DF0198A093F}"/>
              </a:ext>
            </a:extLst>
          </p:cNvPr>
          <p:cNvSpPr>
            <a:spLocks noGrp="1"/>
          </p:cNvSpPr>
          <p:nvPr>
            <p:ph type="title"/>
          </p:nvPr>
        </p:nvSpPr>
        <p:spPr>
          <a:xfrm>
            <a:off x="482600" y="978408"/>
            <a:ext cx="10634472" cy="897045"/>
          </a:xfrm>
        </p:spPr>
        <p:txBody>
          <a:bodyPr/>
          <a:lstStyle/>
          <a:p>
            <a:r>
              <a:rPr lang="en-US" sz="4800"/>
              <a:t>Background</a:t>
            </a:r>
          </a:p>
        </p:txBody>
      </p:sp>
      <p:sp>
        <p:nvSpPr>
          <p:cNvPr id="3" name="Content Placeholder 2">
            <a:extLst>
              <a:ext uri="{FF2B5EF4-FFF2-40B4-BE49-F238E27FC236}">
                <a16:creationId xmlns:a16="http://schemas.microsoft.com/office/drawing/2014/main" id="{27D1C499-85E6-0C4D-6C61-7D07B7A21D75}"/>
              </a:ext>
            </a:extLst>
          </p:cNvPr>
          <p:cNvSpPr>
            <a:spLocks noGrp="1"/>
          </p:cNvSpPr>
          <p:nvPr>
            <p:ph idx="1"/>
          </p:nvPr>
        </p:nvSpPr>
        <p:spPr>
          <a:xfrm>
            <a:off x="482600" y="2929812"/>
            <a:ext cx="10506991" cy="3293706"/>
          </a:xfrm>
        </p:spPr>
        <p:txBody>
          <a:bodyPr/>
          <a:lstStyle/>
          <a:p>
            <a:pPr marL="342900" indent="-342900">
              <a:buFont typeface="Arial" panose="020B0604020202020204" pitchFamily="34" charset="0"/>
              <a:buChar char="•"/>
            </a:pPr>
            <a:r>
              <a:rPr lang="en-US"/>
              <a:t>Following the announcement in June of 2021 from the NFHS that allowed states to adopt a basketball playing rule to use a 0:35 shot clock, the IHSA Board of Directors surveyed coaches, school administrators, and licensed officials to gauge interest in the possible use of the rule in Illinois.</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This presentation is designed to offer event organizers and officials an explanation of how to implement the rule in approved events.</a:t>
            </a:r>
          </a:p>
        </p:txBody>
      </p:sp>
      <p:pic>
        <p:nvPicPr>
          <p:cNvPr id="4" name="Picture 3">
            <a:extLst>
              <a:ext uri="{FF2B5EF4-FFF2-40B4-BE49-F238E27FC236}">
                <a16:creationId xmlns:a16="http://schemas.microsoft.com/office/drawing/2014/main" id="{2EFE23B5-A92F-9381-14A0-8048C31A1785}"/>
              </a:ext>
            </a:extLst>
          </p:cNvPr>
          <p:cNvPicPr>
            <a:picLocks noChangeAspect="1"/>
          </p:cNvPicPr>
          <p:nvPr/>
        </p:nvPicPr>
        <p:blipFill>
          <a:blip r:embed="rId3"/>
          <a:stretch>
            <a:fillRect/>
          </a:stretch>
        </p:blipFill>
        <p:spPr>
          <a:xfrm>
            <a:off x="8590494" y="980103"/>
            <a:ext cx="2552700" cy="1790700"/>
          </a:xfrm>
          <a:prstGeom prst="rect">
            <a:avLst/>
          </a:prstGeom>
        </p:spPr>
      </p:pic>
    </p:spTree>
    <p:extLst>
      <p:ext uri="{BB962C8B-B14F-4D97-AF65-F5344CB8AC3E}">
        <p14:creationId xmlns:p14="http://schemas.microsoft.com/office/powerpoint/2010/main" val="13890171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3CB4A-BE8B-F27A-83D8-3DF0198A093F}"/>
              </a:ext>
            </a:extLst>
          </p:cNvPr>
          <p:cNvSpPr>
            <a:spLocks noGrp="1"/>
          </p:cNvSpPr>
          <p:nvPr>
            <p:ph type="title"/>
          </p:nvPr>
        </p:nvSpPr>
        <p:spPr>
          <a:xfrm>
            <a:off x="482600" y="978408"/>
            <a:ext cx="10634472" cy="897045"/>
          </a:xfrm>
        </p:spPr>
        <p:txBody>
          <a:bodyPr/>
          <a:lstStyle/>
          <a:p>
            <a:r>
              <a:rPr lang="en-US" sz="4800"/>
              <a:t>Shot Clock Implementation</a:t>
            </a:r>
            <a:br>
              <a:rPr lang="en-US" sz="4800"/>
            </a:br>
            <a:r>
              <a:rPr lang="en-US" sz="2000"/>
              <a:t>general principles</a:t>
            </a:r>
            <a:endParaRPr lang="en-US" sz="4800"/>
          </a:p>
        </p:txBody>
      </p:sp>
      <p:sp>
        <p:nvSpPr>
          <p:cNvPr id="3" name="Content Placeholder 2">
            <a:extLst>
              <a:ext uri="{FF2B5EF4-FFF2-40B4-BE49-F238E27FC236}">
                <a16:creationId xmlns:a16="http://schemas.microsoft.com/office/drawing/2014/main" id="{27D1C499-85E6-0C4D-6C61-7D07B7A21D75}"/>
              </a:ext>
            </a:extLst>
          </p:cNvPr>
          <p:cNvSpPr>
            <a:spLocks noGrp="1"/>
          </p:cNvSpPr>
          <p:nvPr>
            <p:ph idx="1"/>
          </p:nvPr>
        </p:nvSpPr>
        <p:spPr>
          <a:xfrm>
            <a:off x="482600" y="2929812"/>
            <a:ext cx="10937672" cy="3293706"/>
          </a:xfrm>
        </p:spPr>
        <p:txBody>
          <a:bodyPr>
            <a:normAutofit/>
          </a:bodyPr>
          <a:lstStyle/>
          <a:p>
            <a:pPr marL="342900" indent="-342900">
              <a:buFont typeface="Arial" panose="020B0604020202020204" pitchFamily="34" charset="0"/>
              <a:buChar char="•"/>
            </a:pPr>
            <a:r>
              <a:rPr lang="en-US"/>
              <a:t>The shot clock shall continue during loose-ball situations when the offense retains control or when an attempt is made at the wrong basket or when an attempt has failed to hit the rim or flange.</a:t>
            </a:r>
          </a:p>
          <a:p>
            <a:pPr marL="342900" indent="-342900">
              <a:buFont typeface="Arial" panose="020B0604020202020204" pitchFamily="34" charset="0"/>
              <a:buChar char="•"/>
            </a:pPr>
            <a:r>
              <a:rPr lang="en-US"/>
              <a:t>The shot clock horn shall sound at the expiration of the shot clock period.  The shot clock horn shall not stop play unless recognized by an official’s whistle.  When the shot clock indicates zeroes, the shot clock time has expired.</a:t>
            </a:r>
          </a:p>
          <a:p>
            <a:pPr marL="342900" indent="-342900">
              <a:buFont typeface="Arial" panose="020B0604020202020204" pitchFamily="34" charset="0"/>
              <a:buChar char="•"/>
            </a:pPr>
            <a:r>
              <a:rPr lang="en-US"/>
              <a:t>The shot clock shall be turned off when a reset situation occurs, and the game clock shows less time than that of a shot clock period.</a:t>
            </a:r>
          </a:p>
        </p:txBody>
      </p:sp>
      <p:pic>
        <p:nvPicPr>
          <p:cNvPr id="4" name="Picture 3">
            <a:extLst>
              <a:ext uri="{FF2B5EF4-FFF2-40B4-BE49-F238E27FC236}">
                <a16:creationId xmlns:a16="http://schemas.microsoft.com/office/drawing/2014/main" id="{2EFE23B5-A92F-9381-14A0-8048C31A1785}"/>
              </a:ext>
            </a:extLst>
          </p:cNvPr>
          <p:cNvPicPr>
            <a:picLocks noChangeAspect="1"/>
          </p:cNvPicPr>
          <p:nvPr/>
        </p:nvPicPr>
        <p:blipFill>
          <a:blip r:embed="rId3"/>
          <a:stretch>
            <a:fillRect/>
          </a:stretch>
        </p:blipFill>
        <p:spPr>
          <a:xfrm>
            <a:off x="8590494" y="980103"/>
            <a:ext cx="2552700" cy="1790700"/>
          </a:xfrm>
          <a:prstGeom prst="rect">
            <a:avLst/>
          </a:prstGeom>
        </p:spPr>
      </p:pic>
    </p:spTree>
    <p:extLst>
      <p:ext uri="{BB962C8B-B14F-4D97-AF65-F5344CB8AC3E}">
        <p14:creationId xmlns:p14="http://schemas.microsoft.com/office/powerpoint/2010/main" val="27837311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3CB4A-BE8B-F27A-83D8-3DF0198A093F}"/>
              </a:ext>
            </a:extLst>
          </p:cNvPr>
          <p:cNvSpPr>
            <a:spLocks noGrp="1"/>
          </p:cNvSpPr>
          <p:nvPr>
            <p:ph type="title"/>
          </p:nvPr>
        </p:nvSpPr>
        <p:spPr/>
        <p:txBody>
          <a:bodyPr/>
          <a:lstStyle/>
          <a:p>
            <a:r>
              <a:rPr lang="en-US" sz="4800"/>
              <a:t>Thanks for viewing this</a:t>
            </a:r>
            <a:br>
              <a:rPr lang="en-US" sz="4800"/>
            </a:br>
            <a:r>
              <a:rPr lang="en-US" sz="4800"/>
              <a:t>presentation!</a:t>
            </a:r>
          </a:p>
        </p:txBody>
      </p:sp>
      <p:sp>
        <p:nvSpPr>
          <p:cNvPr id="3" name="Content Placeholder 2">
            <a:extLst>
              <a:ext uri="{FF2B5EF4-FFF2-40B4-BE49-F238E27FC236}">
                <a16:creationId xmlns:a16="http://schemas.microsoft.com/office/drawing/2014/main" id="{27D1C499-85E6-0C4D-6C61-7D07B7A21D75}"/>
              </a:ext>
            </a:extLst>
          </p:cNvPr>
          <p:cNvSpPr>
            <a:spLocks noGrp="1"/>
          </p:cNvSpPr>
          <p:nvPr>
            <p:ph idx="1"/>
          </p:nvPr>
        </p:nvSpPr>
        <p:spPr>
          <a:xfrm>
            <a:off x="482600" y="3306870"/>
            <a:ext cx="11278220" cy="2572721"/>
          </a:xfrm>
        </p:spPr>
        <p:txBody>
          <a:bodyPr>
            <a:normAutofit/>
          </a:bodyPr>
          <a:lstStyle/>
          <a:p>
            <a:endParaRPr lang="en-US"/>
          </a:p>
          <a:p>
            <a:endParaRPr lang="en-US"/>
          </a:p>
          <a:p>
            <a:endParaRPr lang="en-US"/>
          </a:p>
          <a:p>
            <a:r>
              <a:rPr lang="en-US"/>
              <a:t>Questions?  Please contact Kurt Gibson (</a:t>
            </a:r>
            <a:r>
              <a:rPr lang="en-US">
                <a:hlinkClick r:id="rId3"/>
              </a:rPr>
              <a:t>kgibson@ihsa.org</a:t>
            </a:r>
            <a:r>
              <a:rPr lang="en-US"/>
              <a:t>) for more information.</a:t>
            </a:r>
          </a:p>
        </p:txBody>
      </p:sp>
      <p:pic>
        <p:nvPicPr>
          <p:cNvPr id="4" name="Picture 3">
            <a:extLst>
              <a:ext uri="{FF2B5EF4-FFF2-40B4-BE49-F238E27FC236}">
                <a16:creationId xmlns:a16="http://schemas.microsoft.com/office/drawing/2014/main" id="{2EFE23B5-A92F-9381-14A0-8048C31A1785}"/>
              </a:ext>
            </a:extLst>
          </p:cNvPr>
          <p:cNvPicPr>
            <a:picLocks noChangeAspect="1"/>
          </p:cNvPicPr>
          <p:nvPr/>
        </p:nvPicPr>
        <p:blipFill>
          <a:blip r:embed="rId4"/>
          <a:stretch>
            <a:fillRect/>
          </a:stretch>
        </p:blipFill>
        <p:spPr>
          <a:xfrm>
            <a:off x="8590494" y="980103"/>
            <a:ext cx="2552700" cy="1790700"/>
          </a:xfrm>
          <a:prstGeom prst="rect">
            <a:avLst/>
          </a:prstGeom>
        </p:spPr>
      </p:pic>
    </p:spTree>
    <p:extLst>
      <p:ext uri="{BB962C8B-B14F-4D97-AF65-F5344CB8AC3E}">
        <p14:creationId xmlns:p14="http://schemas.microsoft.com/office/powerpoint/2010/main" val="1378107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3CB4A-BE8B-F27A-83D8-3DF0198A093F}"/>
              </a:ext>
            </a:extLst>
          </p:cNvPr>
          <p:cNvSpPr>
            <a:spLocks noGrp="1"/>
          </p:cNvSpPr>
          <p:nvPr>
            <p:ph type="title"/>
          </p:nvPr>
        </p:nvSpPr>
        <p:spPr>
          <a:xfrm>
            <a:off x="482600" y="978408"/>
            <a:ext cx="10634472" cy="897045"/>
          </a:xfrm>
        </p:spPr>
        <p:txBody>
          <a:bodyPr/>
          <a:lstStyle/>
          <a:p>
            <a:r>
              <a:rPr lang="en-US" sz="4800"/>
              <a:t>Background</a:t>
            </a:r>
          </a:p>
        </p:txBody>
      </p:sp>
      <p:sp>
        <p:nvSpPr>
          <p:cNvPr id="3" name="Content Placeholder 2">
            <a:extLst>
              <a:ext uri="{FF2B5EF4-FFF2-40B4-BE49-F238E27FC236}">
                <a16:creationId xmlns:a16="http://schemas.microsoft.com/office/drawing/2014/main" id="{27D1C499-85E6-0C4D-6C61-7D07B7A21D75}"/>
              </a:ext>
            </a:extLst>
          </p:cNvPr>
          <p:cNvSpPr>
            <a:spLocks noGrp="1"/>
          </p:cNvSpPr>
          <p:nvPr>
            <p:ph idx="1"/>
          </p:nvPr>
        </p:nvSpPr>
        <p:spPr>
          <a:xfrm>
            <a:off x="482600" y="2929812"/>
            <a:ext cx="10506991" cy="3293706"/>
          </a:xfrm>
        </p:spPr>
        <p:txBody>
          <a:bodyPr/>
          <a:lstStyle/>
          <a:p>
            <a:pPr marL="342900" indent="-342900">
              <a:buFont typeface="Arial" panose="020B0604020202020204" pitchFamily="34" charset="0"/>
              <a:buChar char="•"/>
            </a:pPr>
            <a:r>
              <a:rPr lang="en-US" dirty="0"/>
              <a:t>In June of 2023, the IHSA Board of Directors approved the use of the 35- second shot clock under limited conditions for the 2023-24 school year in high school basketball in Illinois.</a:t>
            </a:r>
          </a:p>
          <a:p>
            <a:pPr marL="1028700" lvl="1" indent="-342900"/>
            <a:r>
              <a:rPr lang="en-US" dirty="0"/>
              <a:t>The NFHS model rule adopted by the IHSA is the ONLY rule that can be utilized.</a:t>
            </a:r>
          </a:p>
          <a:p>
            <a:pPr marL="1028700" lvl="1" indent="-342900"/>
            <a:r>
              <a:rPr lang="en-US" dirty="0"/>
              <a:t>ONLY regular season tournaments and shoot outs can use the model rule.</a:t>
            </a:r>
          </a:p>
          <a:p>
            <a:pPr marL="1943100" lvl="3" indent="-342900"/>
            <a:r>
              <a:rPr lang="en-US" dirty="0"/>
              <a:t>Events must be pre-approved by the IHSA Office.</a:t>
            </a:r>
          </a:p>
          <a:p>
            <a:pPr marL="1943100" lvl="3" indent="-342900"/>
            <a:r>
              <a:rPr lang="en-US" dirty="0"/>
              <a:t>Organizers and participants will be asked to complete a post-event questionnaire to assist in data collection regarding the shot clock.</a:t>
            </a:r>
          </a:p>
          <a:p>
            <a:pPr marL="1943100" lvl="3" indent="-342900"/>
            <a:r>
              <a:rPr lang="en-US" dirty="0"/>
              <a:t>The shot clock may </a:t>
            </a:r>
            <a:r>
              <a:rPr lang="en-US" b="1" dirty="0"/>
              <a:t>NOT</a:t>
            </a:r>
            <a:r>
              <a:rPr lang="en-US" dirty="0"/>
              <a:t> be used in regular season games or the state series.</a:t>
            </a:r>
          </a:p>
        </p:txBody>
      </p:sp>
      <p:pic>
        <p:nvPicPr>
          <p:cNvPr id="4" name="Picture 3">
            <a:extLst>
              <a:ext uri="{FF2B5EF4-FFF2-40B4-BE49-F238E27FC236}">
                <a16:creationId xmlns:a16="http://schemas.microsoft.com/office/drawing/2014/main" id="{2EFE23B5-A92F-9381-14A0-8048C31A1785}"/>
              </a:ext>
            </a:extLst>
          </p:cNvPr>
          <p:cNvPicPr>
            <a:picLocks noChangeAspect="1"/>
          </p:cNvPicPr>
          <p:nvPr/>
        </p:nvPicPr>
        <p:blipFill>
          <a:blip r:embed="rId3"/>
          <a:stretch>
            <a:fillRect/>
          </a:stretch>
        </p:blipFill>
        <p:spPr>
          <a:xfrm>
            <a:off x="8590494" y="980103"/>
            <a:ext cx="2552700" cy="1790700"/>
          </a:xfrm>
          <a:prstGeom prst="rect">
            <a:avLst/>
          </a:prstGeom>
        </p:spPr>
      </p:pic>
    </p:spTree>
    <p:extLst>
      <p:ext uri="{BB962C8B-B14F-4D97-AF65-F5344CB8AC3E}">
        <p14:creationId xmlns:p14="http://schemas.microsoft.com/office/powerpoint/2010/main" val="3561750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3CB4A-BE8B-F27A-83D8-3DF0198A093F}"/>
              </a:ext>
            </a:extLst>
          </p:cNvPr>
          <p:cNvSpPr>
            <a:spLocks noGrp="1"/>
          </p:cNvSpPr>
          <p:nvPr>
            <p:ph type="title"/>
          </p:nvPr>
        </p:nvSpPr>
        <p:spPr>
          <a:xfrm>
            <a:off x="482600" y="978408"/>
            <a:ext cx="10634472" cy="897045"/>
          </a:xfrm>
        </p:spPr>
        <p:txBody>
          <a:bodyPr/>
          <a:lstStyle/>
          <a:p>
            <a:r>
              <a:rPr lang="en-US" sz="4800"/>
              <a:t>Shot Clock Request Form</a:t>
            </a:r>
          </a:p>
        </p:txBody>
      </p:sp>
      <p:sp>
        <p:nvSpPr>
          <p:cNvPr id="3" name="Content Placeholder 2">
            <a:extLst>
              <a:ext uri="{FF2B5EF4-FFF2-40B4-BE49-F238E27FC236}">
                <a16:creationId xmlns:a16="http://schemas.microsoft.com/office/drawing/2014/main" id="{27D1C499-85E6-0C4D-6C61-7D07B7A21D75}"/>
              </a:ext>
            </a:extLst>
          </p:cNvPr>
          <p:cNvSpPr>
            <a:spLocks noGrp="1"/>
          </p:cNvSpPr>
          <p:nvPr>
            <p:ph idx="1"/>
          </p:nvPr>
        </p:nvSpPr>
        <p:spPr>
          <a:xfrm>
            <a:off x="482600" y="2929812"/>
            <a:ext cx="10506991" cy="3293706"/>
          </a:xfrm>
        </p:spPr>
        <p:txBody>
          <a:bodyPr/>
          <a:lstStyle/>
          <a:p>
            <a:pPr marL="342900" indent="-342900">
              <a:buFont typeface="Arial" panose="020B0604020202020204" pitchFamily="34" charset="0"/>
              <a:buChar char="•"/>
            </a:pPr>
            <a:r>
              <a:rPr lang="en-US"/>
              <a:t>Events wishing to use the shot clock must do so in conjunction with an IHSA member school.  In other words, an IHSA member school must be listed as the organizer/co-organizer of any event wishing to use the shot clock.</a:t>
            </a:r>
          </a:p>
          <a:p>
            <a:pPr marL="1028700" marR="0" lvl="1" indent="-3429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highlight>
                  <a:srgbClr val="FFFF00"/>
                </a:highlight>
                <a:uLnTx/>
                <a:uFillTx/>
                <a:latin typeface="Seaford"/>
                <a:ea typeface="+mn-ea"/>
                <a:cs typeface="+mn-cs"/>
              </a:rPr>
              <a:t>NOTE:  </a:t>
            </a:r>
            <a:r>
              <a:rPr kumimoji="0" lang="en-US" sz="2000" b="1" i="0" u="none" strike="noStrike" kern="1200" cap="none" spc="0" normalizeH="0" baseline="0" noProof="0">
                <a:ln>
                  <a:noFill/>
                </a:ln>
                <a:solidFill>
                  <a:prstClr val="black"/>
                </a:solidFill>
                <a:effectLst/>
                <a:highlight>
                  <a:srgbClr val="FFFF00"/>
                </a:highlight>
                <a:uLnTx/>
                <a:uFillTx/>
                <a:latin typeface="Seaford"/>
                <a:ea typeface="+mn-ea"/>
                <a:cs typeface="+mn-cs"/>
              </a:rPr>
              <a:t>all</a:t>
            </a:r>
            <a:r>
              <a:rPr kumimoji="0" lang="en-US" sz="2000" b="0" i="0" u="none" strike="noStrike" kern="1200" cap="none" spc="0" normalizeH="0" baseline="0" noProof="0">
                <a:ln>
                  <a:noFill/>
                </a:ln>
                <a:solidFill>
                  <a:prstClr val="black"/>
                </a:solidFill>
                <a:effectLst/>
                <a:highlight>
                  <a:srgbClr val="FFFF00"/>
                </a:highlight>
                <a:uLnTx/>
                <a:uFillTx/>
                <a:latin typeface="Seaford"/>
                <a:ea typeface="+mn-ea"/>
                <a:cs typeface="+mn-cs"/>
              </a:rPr>
              <a:t> games played in an approved event MUST use the shot clock.</a:t>
            </a:r>
            <a:endParaRPr lang="en-US">
              <a:highlight>
                <a:srgbClr val="FFFF00"/>
              </a:highlight>
            </a:endParaRPr>
          </a:p>
          <a:p>
            <a:pPr marL="342900" indent="-342900">
              <a:buFont typeface="Arial" panose="020B0604020202020204" pitchFamily="34" charset="0"/>
              <a:buChar char="•"/>
            </a:pPr>
            <a:r>
              <a:rPr lang="en-US"/>
              <a:t>IHSA member schools can request an approval form by contacting Kurt Gibson (kgibson@ihsa.org) at the IHSA Office.</a:t>
            </a:r>
          </a:p>
        </p:txBody>
      </p:sp>
      <p:pic>
        <p:nvPicPr>
          <p:cNvPr id="4" name="Picture 3">
            <a:extLst>
              <a:ext uri="{FF2B5EF4-FFF2-40B4-BE49-F238E27FC236}">
                <a16:creationId xmlns:a16="http://schemas.microsoft.com/office/drawing/2014/main" id="{2EFE23B5-A92F-9381-14A0-8048C31A1785}"/>
              </a:ext>
            </a:extLst>
          </p:cNvPr>
          <p:cNvPicPr>
            <a:picLocks noChangeAspect="1"/>
          </p:cNvPicPr>
          <p:nvPr/>
        </p:nvPicPr>
        <p:blipFill>
          <a:blip r:embed="rId3"/>
          <a:stretch>
            <a:fillRect/>
          </a:stretch>
        </p:blipFill>
        <p:spPr>
          <a:xfrm>
            <a:off x="8590494" y="980103"/>
            <a:ext cx="2552700" cy="1790700"/>
          </a:xfrm>
          <a:prstGeom prst="rect">
            <a:avLst/>
          </a:prstGeom>
        </p:spPr>
      </p:pic>
    </p:spTree>
    <p:extLst>
      <p:ext uri="{BB962C8B-B14F-4D97-AF65-F5344CB8AC3E}">
        <p14:creationId xmlns:p14="http://schemas.microsoft.com/office/powerpoint/2010/main" val="1995384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2B0CFF1-78D7-4A83-A95E-71F9E3831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93CB4A-BE8B-F27A-83D8-3DF0198A093F}"/>
              </a:ext>
            </a:extLst>
          </p:cNvPr>
          <p:cNvSpPr>
            <a:spLocks noGrp="1"/>
          </p:cNvSpPr>
          <p:nvPr>
            <p:ph type="title"/>
          </p:nvPr>
        </p:nvSpPr>
        <p:spPr>
          <a:xfrm>
            <a:off x="482600" y="976160"/>
            <a:ext cx="3964251" cy="2237925"/>
          </a:xfrm>
        </p:spPr>
        <p:txBody>
          <a:bodyPr>
            <a:normAutofit/>
          </a:bodyPr>
          <a:lstStyle/>
          <a:p>
            <a:r>
              <a:rPr lang="en-US"/>
              <a:t>Resources</a:t>
            </a:r>
          </a:p>
        </p:txBody>
      </p:sp>
      <p:cxnSp>
        <p:nvCxnSpPr>
          <p:cNvPr id="13" name="Straight Connector 12">
            <a:extLst>
              <a:ext uri="{FF2B5EF4-FFF2-40B4-BE49-F238E27FC236}">
                <a16:creationId xmlns:a16="http://schemas.microsoft.com/office/drawing/2014/main" id="{E9615127-4E4B-44AE-B157-C50975D419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489855"/>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3" name="Content Placeholder 2">
            <a:extLst>
              <a:ext uri="{FF2B5EF4-FFF2-40B4-BE49-F238E27FC236}">
                <a16:creationId xmlns:a16="http://schemas.microsoft.com/office/drawing/2014/main" id="{27D1C499-85E6-0C4D-6C61-7D07B7A21D75}"/>
              </a:ext>
            </a:extLst>
          </p:cNvPr>
          <p:cNvSpPr>
            <a:spLocks noGrp="1"/>
          </p:cNvSpPr>
          <p:nvPr>
            <p:ph idx="1"/>
          </p:nvPr>
        </p:nvSpPr>
        <p:spPr>
          <a:xfrm>
            <a:off x="482600" y="3107002"/>
            <a:ext cx="3964250" cy="2771284"/>
          </a:xfrm>
        </p:spPr>
        <p:txBody>
          <a:bodyPr vert="horz" lIns="91440" tIns="45720" rIns="91440" bIns="45720" rtlCol="0" anchor="t">
            <a:normAutofit lnSpcReduction="10000"/>
          </a:bodyPr>
          <a:lstStyle/>
          <a:p>
            <a:pPr marL="342900" indent="-342900">
              <a:lnSpc>
                <a:spcPct val="90000"/>
              </a:lnSpc>
              <a:buFont typeface="Arial" panose="020B0604020202020204" pitchFamily="34" charset="0"/>
              <a:buChar char="•"/>
            </a:pPr>
            <a:r>
              <a:rPr lang="en-US" sz="1600" dirty="0"/>
              <a:t>The girls’ or boys’ basketball pages at ihsa.org have resources that may be useful for schools.</a:t>
            </a:r>
          </a:p>
          <a:p>
            <a:pPr marL="1028700" lvl="1" indent="-342900">
              <a:lnSpc>
                <a:spcPct val="90000"/>
              </a:lnSpc>
            </a:pPr>
            <a:r>
              <a:rPr lang="en-US" sz="1600" dirty="0"/>
              <a:t>Adopted shot clock rule</a:t>
            </a:r>
          </a:p>
          <a:p>
            <a:pPr marL="1028700" lvl="1" indent="-342900">
              <a:lnSpc>
                <a:spcPct val="90000"/>
              </a:lnSpc>
            </a:pPr>
            <a:r>
              <a:rPr lang="en-US" sz="1600" dirty="0"/>
              <a:t>Video going over details of the rule</a:t>
            </a:r>
          </a:p>
          <a:p>
            <a:pPr marL="1028700" lvl="1" indent="-342900">
              <a:lnSpc>
                <a:spcPct val="90000"/>
              </a:lnSpc>
            </a:pPr>
            <a:r>
              <a:rPr lang="en-US" sz="1600" dirty="0"/>
              <a:t>Reference document for shot clock operators</a:t>
            </a:r>
          </a:p>
          <a:p>
            <a:pPr marL="1028700" lvl="1" indent="-342900">
              <a:lnSpc>
                <a:spcPct val="90000"/>
              </a:lnSpc>
            </a:pPr>
            <a:endParaRPr lang="en-US" sz="1600" dirty="0"/>
          </a:p>
          <a:p>
            <a:pPr marL="342900" indent="-342900">
              <a:lnSpc>
                <a:spcPct val="90000"/>
              </a:lnSpc>
              <a:buFont typeface="Arial" panose="020B0604020202020204" pitchFamily="34" charset="0"/>
              <a:buChar char="•"/>
            </a:pPr>
            <a:r>
              <a:rPr lang="en-US" sz="1600" dirty="0"/>
              <a:t>Look under the 'Announcements' heading in the center column.</a:t>
            </a:r>
          </a:p>
        </p:txBody>
      </p:sp>
      <p:pic>
        <p:nvPicPr>
          <p:cNvPr id="6" name="Picture 5" descr="Graphical user interface, website&#10;&#10;Description automatically generated">
            <a:extLst>
              <a:ext uri="{FF2B5EF4-FFF2-40B4-BE49-F238E27FC236}">
                <a16:creationId xmlns:a16="http://schemas.microsoft.com/office/drawing/2014/main" id="{CC4BE9EB-55CF-10BB-6934-AC84C4467D86}"/>
              </a:ext>
            </a:extLst>
          </p:cNvPr>
          <p:cNvPicPr>
            <a:picLocks noChangeAspect="1"/>
          </p:cNvPicPr>
          <p:nvPr/>
        </p:nvPicPr>
        <p:blipFill>
          <a:blip r:embed="rId3">
            <a:alphaModFix/>
          </a:blip>
          <a:stretch>
            <a:fillRect/>
          </a:stretch>
        </p:blipFill>
        <p:spPr>
          <a:xfrm>
            <a:off x="5388778" y="659381"/>
            <a:ext cx="5892808" cy="5539240"/>
          </a:xfrm>
          <a:prstGeom prst="rect">
            <a:avLst/>
          </a:prstGeom>
        </p:spPr>
      </p:pic>
      <p:cxnSp>
        <p:nvCxnSpPr>
          <p:cNvPr id="15" name="Straight Connector 14">
            <a:extLst>
              <a:ext uri="{FF2B5EF4-FFF2-40B4-BE49-F238E27FC236}">
                <a16:creationId xmlns:a16="http://schemas.microsoft.com/office/drawing/2014/main" id="{B607C7DF-2703-4D3B-B500-8182840C0A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6368138"/>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A092E0E6-2C19-7947-D143-0F248260BD3C}"/>
              </a:ext>
            </a:extLst>
          </p:cNvPr>
          <p:cNvCxnSpPr>
            <a:cxnSpLocks/>
          </p:cNvCxnSpPr>
          <p:nvPr/>
        </p:nvCxnSpPr>
        <p:spPr>
          <a:xfrm flipV="1">
            <a:off x="3993404" y="4689165"/>
            <a:ext cx="2858220" cy="7089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CEA5C337-C157-82E8-C8CE-3D168A8594E2}"/>
              </a:ext>
            </a:extLst>
          </p:cNvPr>
          <p:cNvSpPr/>
          <p:nvPr/>
        </p:nvSpPr>
        <p:spPr>
          <a:xfrm>
            <a:off x="6939709" y="4445152"/>
            <a:ext cx="2717563" cy="29910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4945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3CB4A-BE8B-F27A-83D8-3DF0198A093F}"/>
              </a:ext>
            </a:extLst>
          </p:cNvPr>
          <p:cNvSpPr>
            <a:spLocks noGrp="1"/>
          </p:cNvSpPr>
          <p:nvPr>
            <p:ph type="title"/>
          </p:nvPr>
        </p:nvSpPr>
        <p:spPr>
          <a:xfrm>
            <a:off x="482600" y="978408"/>
            <a:ext cx="10634472" cy="897045"/>
          </a:xfrm>
        </p:spPr>
        <p:txBody>
          <a:bodyPr/>
          <a:lstStyle/>
          <a:p>
            <a:r>
              <a:rPr lang="en-US" sz="4800"/>
              <a:t>Shot Clock Implementation:</a:t>
            </a:r>
            <a:br>
              <a:rPr lang="en-US" sz="4800"/>
            </a:br>
            <a:r>
              <a:rPr lang="en-US" sz="2000"/>
              <a:t>equipment, table crew and game officials</a:t>
            </a:r>
            <a:endParaRPr lang="en-US" sz="4800"/>
          </a:p>
        </p:txBody>
      </p:sp>
      <p:sp>
        <p:nvSpPr>
          <p:cNvPr id="3" name="Content Placeholder 2">
            <a:extLst>
              <a:ext uri="{FF2B5EF4-FFF2-40B4-BE49-F238E27FC236}">
                <a16:creationId xmlns:a16="http://schemas.microsoft.com/office/drawing/2014/main" id="{27D1C499-85E6-0C4D-6C61-7D07B7A21D75}"/>
              </a:ext>
            </a:extLst>
          </p:cNvPr>
          <p:cNvSpPr>
            <a:spLocks noGrp="1"/>
          </p:cNvSpPr>
          <p:nvPr>
            <p:ph idx="1"/>
          </p:nvPr>
        </p:nvSpPr>
        <p:spPr>
          <a:xfrm>
            <a:off x="482600" y="2929812"/>
            <a:ext cx="10506991" cy="3293706"/>
          </a:xfrm>
        </p:spPr>
        <p:txBody>
          <a:bodyPr/>
          <a:lstStyle/>
          <a:p>
            <a:pPr marL="342900" indent="-342900">
              <a:buFont typeface="Arial" panose="020B0604020202020204" pitchFamily="34" charset="0"/>
              <a:buChar char="•"/>
            </a:pPr>
            <a:r>
              <a:rPr lang="en-US" dirty="0"/>
              <a:t>Shot clocks should be recessed and mounted on the backboard supports behind each backboard.</a:t>
            </a:r>
          </a:p>
          <a:p>
            <a:pPr marL="342900" indent="-342900">
              <a:buFont typeface="Arial" panose="020B0604020202020204" pitchFamily="34" charset="0"/>
              <a:buChar char="•"/>
            </a:pPr>
            <a:r>
              <a:rPr lang="en-US" dirty="0"/>
              <a:t>It is recommended that the official timer and shot clock operator be seated at the scorer’s table.  The two do not, however, have to sit side by side.</a:t>
            </a:r>
          </a:p>
          <a:p>
            <a:pPr marL="342900" indent="-342900">
              <a:buFont typeface="Arial" panose="020B0604020202020204" pitchFamily="34" charset="0"/>
              <a:buChar char="•"/>
            </a:pPr>
            <a:r>
              <a:rPr lang="en-US" dirty="0"/>
              <a:t>Game officials should be provided with the adopted rule in advance of the approved event.</a:t>
            </a:r>
          </a:p>
        </p:txBody>
      </p:sp>
      <p:pic>
        <p:nvPicPr>
          <p:cNvPr id="4" name="Picture 3">
            <a:extLst>
              <a:ext uri="{FF2B5EF4-FFF2-40B4-BE49-F238E27FC236}">
                <a16:creationId xmlns:a16="http://schemas.microsoft.com/office/drawing/2014/main" id="{2EFE23B5-A92F-9381-14A0-8048C31A1785}"/>
              </a:ext>
            </a:extLst>
          </p:cNvPr>
          <p:cNvPicPr>
            <a:picLocks noChangeAspect="1"/>
          </p:cNvPicPr>
          <p:nvPr/>
        </p:nvPicPr>
        <p:blipFill>
          <a:blip r:embed="rId3"/>
          <a:stretch>
            <a:fillRect/>
          </a:stretch>
        </p:blipFill>
        <p:spPr>
          <a:xfrm>
            <a:off x="8590494" y="980103"/>
            <a:ext cx="2552700" cy="1790700"/>
          </a:xfrm>
          <a:prstGeom prst="rect">
            <a:avLst/>
          </a:prstGeom>
        </p:spPr>
      </p:pic>
    </p:spTree>
    <p:extLst>
      <p:ext uri="{BB962C8B-B14F-4D97-AF65-F5344CB8AC3E}">
        <p14:creationId xmlns:p14="http://schemas.microsoft.com/office/powerpoint/2010/main" val="3172771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3CB4A-BE8B-F27A-83D8-3DF0198A093F}"/>
              </a:ext>
            </a:extLst>
          </p:cNvPr>
          <p:cNvSpPr>
            <a:spLocks noGrp="1"/>
          </p:cNvSpPr>
          <p:nvPr>
            <p:ph type="title"/>
          </p:nvPr>
        </p:nvSpPr>
        <p:spPr>
          <a:xfrm>
            <a:off x="482600" y="978408"/>
            <a:ext cx="10634472" cy="897045"/>
          </a:xfrm>
        </p:spPr>
        <p:txBody>
          <a:bodyPr/>
          <a:lstStyle/>
          <a:p>
            <a:r>
              <a:rPr lang="en-US" sz="4800"/>
              <a:t>Shot Clock Implementation</a:t>
            </a:r>
            <a:br>
              <a:rPr lang="en-US" sz="4800"/>
            </a:br>
            <a:r>
              <a:rPr lang="en-US" sz="2000"/>
              <a:t>equipment, table crew, and game officials</a:t>
            </a:r>
            <a:endParaRPr lang="en-US" sz="4800"/>
          </a:p>
        </p:txBody>
      </p:sp>
      <p:sp>
        <p:nvSpPr>
          <p:cNvPr id="3" name="Content Placeholder 2">
            <a:extLst>
              <a:ext uri="{FF2B5EF4-FFF2-40B4-BE49-F238E27FC236}">
                <a16:creationId xmlns:a16="http://schemas.microsoft.com/office/drawing/2014/main" id="{27D1C499-85E6-0C4D-6C61-7D07B7A21D75}"/>
              </a:ext>
            </a:extLst>
          </p:cNvPr>
          <p:cNvSpPr>
            <a:spLocks noGrp="1"/>
          </p:cNvSpPr>
          <p:nvPr>
            <p:ph idx="1"/>
          </p:nvPr>
        </p:nvSpPr>
        <p:spPr>
          <a:xfrm>
            <a:off x="482600" y="2929812"/>
            <a:ext cx="10506991" cy="3293706"/>
          </a:xfrm>
        </p:spPr>
        <p:txBody>
          <a:bodyPr vert="horz" lIns="91440" tIns="45720" rIns="91440" bIns="45720" rtlCol="0" anchor="t">
            <a:normAutofit/>
          </a:bodyPr>
          <a:lstStyle/>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The rule adopted by the IHSA can also be found on the boys’ or girls’ basketball pages under the ‘Announcements’ heading.</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Member schools and event organizers are encouraged to review that document and make sure shot clock operators and game officials are familiar with the rule.</a:t>
            </a:r>
          </a:p>
        </p:txBody>
      </p:sp>
      <p:pic>
        <p:nvPicPr>
          <p:cNvPr id="4" name="Picture 3">
            <a:extLst>
              <a:ext uri="{FF2B5EF4-FFF2-40B4-BE49-F238E27FC236}">
                <a16:creationId xmlns:a16="http://schemas.microsoft.com/office/drawing/2014/main" id="{2EFE23B5-A92F-9381-14A0-8048C31A1785}"/>
              </a:ext>
            </a:extLst>
          </p:cNvPr>
          <p:cNvPicPr>
            <a:picLocks noChangeAspect="1"/>
          </p:cNvPicPr>
          <p:nvPr/>
        </p:nvPicPr>
        <p:blipFill>
          <a:blip r:embed="rId3"/>
          <a:stretch>
            <a:fillRect/>
          </a:stretch>
        </p:blipFill>
        <p:spPr>
          <a:xfrm>
            <a:off x="8590494" y="980103"/>
            <a:ext cx="2552700" cy="1790700"/>
          </a:xfrm>
          <a:prstGeom prst="rect">
            <a:avLst/>
          </a:prstGeom>
        </p:spPr>
      </p:pic>
    </p:spTree>
    <p:extLst>
      <p:ext uri="{BB962C8B-B14F-4D97-AF65-F5344CB8AC3E}">
        <p14:creationId xmlns:p14="http://schemas.microsoft.com/office/powerpoint/2010/main" val="2131434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3CB4A-BE8B-F27A-83D8-3DF0198A093F}"/>
              </a:ext>
            </a:extLst>
          </p:cNvPr>
          <p:cNvSpPr>
            <a:spLocks noGrp="1"/>
          </p:cNvSpPr>
          <p:nvPr>
            <p:ph type="title"/>
          </p:nvPr>
        </p:nvSpPr>
        <p:spPr>
          <a:xfrm>
            <a:off x="482600" y="978408"/>
            <a:ext cx="10634472" cy="897045"/>
          </a:xfrm>
        </p:spPr>
        <p:txBody>
          <a:bodyPr/>
          <a:lstStyle/>
          <a:p>
            <a:r>
              <a:rPr lang="en-US" sz="4800"/>
              <a:t>Shot Clock Implementation</a:t>
            </a:r>
            <a:br>
              <a:rPr lang="en-US" sz="4800"/>
            </a:br>
            <a:r>
              <a:rPr lang="en-US" sz="2000"/>
              <a:t>game officials</a:t>
            </a:r>
            <a:endParaRPr lang="en-US" sz="4800"/>
          </a:p>
        </p:txBody>
      </p:sp>
      <p:sp>
        <p:nvSpPr>
          <p:cNvPr id="3" name="Content Placeholder 2">
            <a:extLst>
              <a:ext uri="{FF2B5EF4-FFF2-40B4-BE49-F238E27FC236}">
                <a16:creationId xmlns:a16="http://schemas.microsoft.com/office/drawing/2014/main" id="{27D1C499-85E6-0C4D-6C61-7D07B7A21D75}"/>
              </a:ext>
            </a:extLst>
          </p:cNvPr>
          <p:cNvSpPr>
            <a:spLocks noGrp="1"/>
          </p:cNvSpPr>
          <p:nvPr>
            <p:ph idx="1"/>
          </p:nvPr>
        </p:nvSpPr>
        <p:spPr>
          <a:xfrm>
            <a:off x="482600" y="2282283"/>
            <a:ext cx="7226610" cy="3941235"/>
          </a:xfrm>
        </p:spPr>
        <p:txBody>
          <a:bodyPr>
            <a:normAutofit/>
          </a:bodyPr>
          <a:lstStyle/>
          <a:p>
            <a:pPr marL="342900" marR="0" lvl="0" indent="-342900" algn="just">
              <a:spcBef>
                <a:spcPts val="0"/>
              </a:spcBef>
              <a:spcAft>
                <a:spcPts val="0"/>
              </a:spcAft>
              <a:buFont typeface="Arial" panose="020B0604020202020204" pitchFamily="34" charset="0"/>
              <a:buChar char="•"/>
            </a:pPr>
            <a:r>
              <a:rPr lang="en-US" sz="2400">
                <a:effectLst/>
                <a:latin typeface="Calibri" panose="020F0502020204030204" pitchFamily="34" charset="0"/>
                <a:ea typeface="Calibri" panose="020F0502020204030204" pitchFamily="34" charset="0"/>
                <a:cs typeface="Times New Roman" panose="02020603050405020304" pitchFamily="18" charset="0"/>
              </a:rPr>
              <a:t>Use the shot clock to administer the 10-second backcourt count (9-8).  The 10-second count shall begin when the ball touches, or is legally touched by, a player on the court, in the backcourt on a throw-in, or on player control on a rebound or jump ball.  </a:t>
            </a:r>
            <a:r>
              <a:rPr lang="en-US" sz="2400" i="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Note that this is a different application of the backcourt rule and is ONLY used when the shot clock is in effect.</a:t>
            </a:r>
            <a:r>
              <a:rPr lang="en-US" sz="24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gn="just">
              <a:spcBef>
                <a:spcPts val="0"/>
              </a:spcBef>
              <a:spcAft>
                <a:spcPts val="0"/>
              </a:spcAft>
              <a:buFont typeface="Arial" panose="020B0604020202020204" pitchFamily="34" charset="0"/>
              <a:buChar char="•"/>
            </a:pPr>
            <a:endParaRPr lang="en-US">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Arial" panose="020B0604020202020204" pitchFamily="34" charset="0"/>
              <a:buChar char="•"/>
            </a:pPr>
            <a:r>
              <a:rPr lang="en-US" sz="2400">
                <a:effectLst/>
                <a:latin typeface="Calibri" panose="020F0502020204030204" pitchFamily="34" charset="0"/>
                <a:ea typeface="Calibri" panose="020F0502020204030204" pitchFamily="34" charset="0"/>
                <a:cs typeface="Times New Roman" panose="02020603050405020304" pitchFamily="18" charset="0"/>
              </a:rPr>
              <a:t>Use a silent, visible 10-second count when there is no shot clock visible. (NFHS Signal 9)</a:t>
            </a:r>
          </a:p>
          <a:p>
            <a:pPr marL="342900" indent="-342900">
              <a:buFont typeface="Arial" panose="020B0604020202020204" pitchFamily="34" charset="0"/>
              <a:buChar char="•"/>
            </a:pPr>
            <a:endParaRPr lang="en-US"/>
          </a:p>
        </p:txBody>
      </p:sp>
      <p:pic>
        <p:nvPicPr>
          <p:cNvPr id="5" name="Picture 4">
            <a:extLst>
              <a:ext uri="{FF2B5EF4-FFF2-40B4-BE49-F238E27FC236}">
                <a16:creationId xmlns:a16="http://schemas.microsoft.com/office/drawing/2014/main" id="{8F3C9A21-20E2-0BB4-8966-00D6768BA430}"/>
              </a:ext>
            </a:extLst>
          </p:cNvPr>
          <p:cNvPicPr>
            <a:picLocks noChangeAspect="1"/>
          </p:cNvPicPr>
          <p:nvPr/>
        </p:nvPicPr>
        <p:blipFill>
          <a:blip r:embed="rId3"/>
          <a:stretch>
            <a:fillRect/>
          </a:stretch>
        </p:blipFill>
        <p:spPr>
          <a:xfrm>
            <a:off x="8693541" y="2584062"/>
            <a:ext cx="2341756" cy="3337675"/>
          </a:xfrm>
          <a:prstGeom prst="rect">
            <a:avLst/>
          </a:prstGeom>
        </p:spPr>
      </p:pic>
    </p:spTree>
    <p:extLst>
      <p:ext uri="{BB962C8B-B14F-4D97-AF65-F5344CB8AC3E}">
        <p14:creationId xmlns:p14="http://schemas.microsoft.com/office/powerpoint/2010/main" val="1738356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3CB4A-BE8B-F27A-83D8-3DF0198A093F}"/>
              </a:ext>
            </a:extLst>
          </p:cNvPr>
          <p:cNvSpPr>
            <a:spLocks noGrp="1"/>
          </p:cNvSpPr>
          <p:nvPr>
            <p:ph type="title"/>
          </p:nvPr>
        </p:nvSpPr>
        <p:spPr>
          <a:xfrm>
            <a:off x="482600" y="978408"/>
            <a:ext cx="10634472" cy="897045"/>
          </a:xfrm>
        </p:spPr>
        <p:txBody>
          <a:bodyPr/>
          <a:lstStyle/>
          <a:p>
            <a:r>
              <a:rPr lang="en-US" sz="4800"/>
              <a:t>Shot Clock Implementation</a:t>
            </a:r>
            <a:br>
              <a:rPr lang="en-US" sz="4800"/>
            </a:br>
            <a:r>
              <a:rPr lang="en-US" sz="2000"/>
              <a:t>game officials</a:t>
            </a:r>
            <a:endParaRPr lang="en-US" sz="4800"/>
          </a:p>
        </p:txBody>
      </p:sp>
      <p:sp>
        <p:nvSpPr>
          <p:cNvPr id="3" name="Content Placeholder 2">
            <a:extLst>
              <a:ext uri="{FF2B5EF4-FFF2-40B4-BE49-F238E27FC236}">
                <a16:creationId xmlns:a16="http://schemas.microsoft.com/office/drawing/2014/main" id="{27D1C499-85E6-0C4D-6C61-7D07B7A21D75}"/>
              </a:ext>
            </a:extLst>
          </p:cNvPr>
          <p:cNvSpPr>
            <a:spLocks noGrp="1"/>
          </p:cNvSpPr>
          <p:nvPr>
            <p:ph idx="1"/>
          </p:nvPr>
        </p:nvSpPr>
        <p:spPr>
          <a:xfrm>
            <a:off x="482600" y="2282283"/>
            <a:ext cx="11101924" cy="3941235"/>
          </a:xfrm>
        </p:spPr>
        <p:txBody>
          <a:bodyPr vert="horz" lIns="91440" tIns="45720" rIns="91440" bIns="45720" rtlCol="0" anchor="t">
            <a:normAutofit/>
          </a:bodyPr>
          <a:lstStyle/>
          <a:p>
            <a:pPr marL="342900" indent="-342900" algn="just">
              <a:spcBef>
                <a:spcPts val="0"/>
              </a:spcBef>
              <a:buFont typeface="Arial" panose="020B0604020202020204" pitchFamily="34" charset="0"/>
              <a:buChar char="•"/>
            </a:pPr>
            <a:r>
              <a:rPr lang="en-US">
                <a:latin typeface="Calibri"/>
                <a:cs typeface="Times New Roman"/>
              </a:rPr>
              <a:t>On a clock stoppage in the backcourt when possession of the ball will remain with the offense, officials will need to start a new backcourt count.</a:t>
            </a:r>
          </a:p>
          <a:p>
            <a:pPr marL="342900" indent="-342900" algn="just">
              <a:spcBef>
                <a:spcPts val="0"/>
              </a:spcBef>
              <a:buFont typeface="Arial" panose="020B0604020202020204" pitchFamily="34" charset="0"/>
              <a:buChar char="•"/>
            </a:pPr>
            <a:endParaRPr lang="en-US">
              <a:latin typeface="Calibri"/>
              <a:cs typeface="Times New Roman"/>
            </a:endParaRPr>
          </a:p>
          <a:p>
            <a:pPr marL="342900" indent="-342900" algn="just">
              <a:spcBef>
                <a:spcPts val="0"/>
              </a:spcBef>
              <a:buFont typeface="Arial" panose="020B0604020202020204" pitchFamily="34" charset="0"/>
              <a:buChar char="•"/>
            </a:pPr>
            <a:r>
              <a:rPr lang="en-US">
                <a:latin typeface="Calibri"/>
                <a:cs typeface="Times New Roman"/>
              </a:rPr>
              <a:t>Example:  </a:t>
            </a:r>
            <a:r>
              <a:rPr lang="en-US" i="1">
                <a:latin typeface="Calibri"/>
                <a:cs typeface="Times New Roman"/>
              </a:rPr>
              <a:t>following a made basket, Team A begins to advance the ball up the floor.  Team B deflects the ball out of bounds with :26 remaining on the shot clock.  Team A will have until :16 seconds remain on the shot clock to obtain front court status with the ball and not violate the 10-second backcourt rule.</a:t>
            </a:r>
          </a:p>
        </p:txBody>
      </p:sp>
    </p:spTree>
    <p:extLst>
      <p:ext uri="{BB962C8B-B14F-4D97-AF65-F5344CB8AC3E}">
        <p14:creationId xmlns:p14="http://schemas.microsoft.com/office/powerpoint/2010/main" val="1150947522"/>
      </p:ext>
    </p:extLst>
  </p:cSld>
  <p:clrMapOvr>
    <a:masterClrMapping/>
  </p:clrMapOvr>
</p:sld>
</file>

<file path=ppt/theme/theme1.xml><?xml version="1.0" encoding="utf-8"?>
<a:theme xmlns:a="http://schemas.openxmlformats.org/drawingml/2006/main" name="LevelVTI">
  <a:themeElements>
    <a:clrScheme name="Custom 88">
      <a:dk1>
        <a:sysClr val="windowText" lastClr="000000"/>
      </a:dk1>
      <a:lt1>
        <a:sysClr val="window" lastClr="FFFFFF"/>
      </a:lt1>
      <a:dk2>
        <a:srgbClr val="182230"/>
      </a:dk2>
      <a:lt2>
        <a:srgbClr val="F2F2F2"/>
      </a:lt2>
      <a:accent1>
        <a:srgbClr val="00BAC8"/>
      </a:accent1>
      <a:accent2>
        <a:srgbClr val="794DFF"/>
      </a:accent2>
      <a:accent3>
        <a:srgbClr val="00D17D"/>
      </a:accent3>
      <a:accent4>
        <a:srgbClr val="E69500"/>
      </a:accent4>
      <a:accent5>
        <a:srgbClr val="FE5D21"/>
      </a:accent5>
      <a:accent6>
        <a:srgbClr val="939393"/>
      </a:accent6>
      <a:hlink>
        <a:srgbClr val="3E8FF1"/>
      </a:hlink>
      <a:folHlink>
        <a:srgbClr val="939393"/>
      </a:folHlink>
    </a:clrScheme>
    <a:fontScheme name="Seaford">
      <a:majorFont>
        <a:latin typeface="Seaford"/>
        <a:ea typeface=""/>
        <a:cs typeface=""/>
      </a:majorFont>
      <a:minorFont>
        <a:latin typeface="Seafor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velVTI" id="{64F43929-0387-4D33-907F-72B939BCAF99}" vid="{D804DF84-3298-4A39-BA0E-21F83D68BC2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6B493DD69DD5A428C375B3E13C174CF" ma:contentTypeVersion="7" ma:contentTypeDescription="Create a new document." ma:contentTypeScope="" ma:versionID="692fb21c303391589bdf138808b01cb6">
  <xsd:schema xmlns:xsd="http://www.w3.org/2001/XMLSchema" xmlns:xs="http://www.w3.org/2001/XMLSchema" xmlns:p="http://schemas.microsoft.com/office/2006/metadata/properties" xmlns:ns2="61472efa-c426-43db-9279-eb136211c60e" xmlns:ns3="3a27aab3-e352-461c-a1fa-144bc66608e8" targetNamespace="http://schemas.microsoft.com/office/2006/metadata/properties" ma:root="true" ma:fieldsID="b59c4257445f9b866418375169928a3e" ns2:_="" ns3:_="">
    <xsd:import namespace="61472efa-c426-43db-9279-eb136211c60e"/>
    <xsd:import namespace="3a27aab3-e352-461c-a1fa-144bc66608e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472efa-c426-43db-9279-eb136211c6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a27aab3-e352-461c-a1fa-144bc66608e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056FE0-16E6-4709-930E-612240F0D551}">
  <ds:schemaRefs>
    <ds:schemaRef ds:uri="http://schemas.microsoft.com/sharepoint/v3/contenttype/forms"/>
  </ds:schemaRefs>
</ds:datastoreItem>
</file>

<file path=customXml/itemProps2.xml><?xml version="1.0" encoding="utf-8"?>
<ds:datastoreItem xmlns:ds="http://schemas.openxmlformats.org/officeDocument/2006/customXml" ds:itemID="{994324FE-8F43-4F1E-AB1D-FE9405766E54}">
  <ds:schemaRefs>
    <ds:schemaRef ds:uri="http://purl.org/dc/terms/"/>
    <ds:schemaRef ds:uri="http://purl.org/dc/dcmitype/"/>
    <ds:schemaRef ds:uri="http://schemas.microsoft.com/office/2006/documentManagement/types"/>
    <ds:schemaRef ds:uri="http://schemas.openxmlformats.org/package/2006/metadata/core-properties"/>
    <ds:schemaRef ds:uri="http://purl.org/dc/elements/1.1/"/>
    <ds:schemaRef ds:uri="61472efa-c426-43db-9279-eb136211c60e"/>
    <ds:schemaRef ds:uri="http://schemas.microsoft.com/office/infopath/2007/PartnerControls"/>
    <ds:schemaRef ds:uri="3a27aab3-e352-461c-a1fa-144bc66608e8"/>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5EB39496-110A-49EA-8EC5-F5E0FAC651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472efa-c426-43db-9279-eb136211c60e"/>
    <ds:schemaRef ds:uri="3a27aab3-e352-461c-a1fa-144bc66608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TotalTime>
  <Words>3376</Words>
  <Application>Microsoft Office PowerPoint</Application>
  <PresentationFormat>Widescreen</PresentationFormat>
  <Paragraphs>171</Paragraphs>
  <Slides>21</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Arial,Sans-Serif</vt:lpstr>
      <vt:lpstr>Calibri</vt:lpstr>
      <vt:lpstr>Seaford</vt:lpstr>
      <vt:lpstr>LevelVTI</vt:lpstr>
      <vt:lpstr>Shot Clock Information/ Implementation </vt:lpstr>
      <vt:lpstr>Background</vt:lpstr>
      <vt:lpstr>Background</vt:lpstr>
      <vt:lpstr>Shot Clock Request Form</vt:lpstr>
      <vt:lpstr>Resources</vt:lpstr>
      <vt:lpstr>Shot Clock Implementation: equipment, table crew and game officials</vt:lpstr>
      <vt:lpstr>Shot Clock Implementation equipment, table crew, and game officials</vt:lpstr>
      <vt:lpstr>Shot Clock Implementation game officials</vt:lpstr>
      <vt:lpstr>Shot Clock Implementation game officials</vt:lpstr>
      <vt:lpstr>Shot Clock Implementation game officials</vt:lpstr>
      <vt:lpstr>Shot Clock Implementation game officials</vt:lpstr>
      <vt:lpstr>Shot Clock Implementation game officials</vt:lpstr>
      <vt:lpstr>Shot Clock Implementation general principles</vt:lpstr>
      <vt:lpstr>Shot Clock Implementation general principles</vt:lpstr>
      <vt:lpstr>Shot Clock Implementation general principles</vt:lpstr>
      <vt:lpstr>Shot Clock Implementation general principles</vt:lpstr>
      <vt:lpstr>Shot Clock Implementation general principles</vt:lpstr>
      <vt:lpstr>Shot Clock Implementation general principles</vt:lpstr>
      <vt:lpstr>Shot Clock Implementation general principles</vt:lpstr>
      <vt:lpstr>Shot Clock Implementation general principles</vt:lpstr>
      <vt:lpstr>Thanks for viewing this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Shot Clock Information</dc:title>
  <dc:creator>Kurt Gibson</dc:creator>
  <cp:lastModifiedBy>Kurt Gibson</cp:lastModifiedBy>
  <cp:revision>16</cp:revision>
  <cp:lastPrinted>2022-09-13T12:23:36Z</cp:lastPrinted>
  <dcterms:created xsi:type="dcterms:W3CDTF">2022-08-15T14:52:00Z</dcterms:created>
  <dcterms:modified xsi:type="dcterms:W3CDTF">2023-09-26T12:33:43Z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0x010100D6B493DD69DD5A428C375B3E13C174CF</vt:lpwstr>
  </property>
</Properties>
</file>