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05E"/>
    <a:srgbClr val="00093B"/>
    <a:srgbClr val="182478"/>
    <a:srgbClr val="091E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240"/>
  </p:normalViewPr>
  <p:slideViewPr>
    <p:cSldViewPr snapToGrid="0">
      <p:cViewPr varScale="1">
        <p:scale>
          <a:sx n="114" d="100"/>
          <a:sy n="114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3461-228C-407A-3C94-147EA5617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807" y="868744"/>
            <a:ext cx="9144000" cy="731456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8A548-E27A-0340-FEF7-FF728174C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806" y="1763974"/>
            <a:ext cx="11219727" cy="409281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latin typeface="Avenir Next" panose="020B05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6003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5778EEE-090D-7320-1CC1-020891B09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807" y="868744"/>
            <a:ext cx="9144000" cy="731456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ACF2B59-3561-2438-AB85-BC0BCFD39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807" y="1763974"/>
            <a:ext cx="4957824" cy="409281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latin typeface="Avenir Next" panose="020B05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3009948-8392-FE52-723B-8066D0539B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52576" y="1763973"/>
            <a:ext cx="3943149" cy="409281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2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2C6BF-39FA-5D64-71D4-798039EBB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venir Next" panose="020B0503020202020204" pitchFamily="34" charset="0"/>
              </a:defRPr>
            </a:lvl1pPr>
            <a:lvl2pPr>
              <a:defRPr>
                <a:latin typeface="Avenir Next" panose="020B0503020202020204" pitchFamily="34" charset="0"/>
              </a:defRPr>
            </a:lvl2pPr>
            <a:lvl3pPr>
              <a:defRPr>
                <a:latin typeface="Avenir Next" panose="020B0503020202020204" pitchFamily="34" charset="0"/>
              </a:defRPr>
            </a:lvl3pPr>
            <a:lvl4pPr>
              <a:defRPr>
                <a:latin typeface="Avenir Next" panose="020B0503020202020204" pitchFamily="34" charset="0"/>
              </a:defRPr>
            </a:lvl4pPr>
            <a:lvl5pPr>
              <a:defRPr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F4C40-07AD-BCF3-4655-FBE8097CB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venir Next" panose="020B0503020202020204" pitchFamily="34" charset="0"/>
              </a:defRPr>
            </a:lvl1pPr>
            <a:lvl2pPr>
              <a:defRPr>
                <a:latin typeface="Avenir Next" panose="020B0503020202020204" pitchFamily="34" charset="0"/>
              </a:defRPr>
            </a:lvl2pPr>
            <a:lvl3pPr>
              <a:defRPr>
                <a:latin typeface="Avenir Next" panose="020B0503020202020204" pitchFamily="34" charset="0"/>
              </a:defRPr>
            </a:lvl3pPr>
            <a:lvl4pPr>
              <a:defRPr>
                <a:latin typeface="Avenir Next" panose="020B0503020202020204" pitchFamily="34" charset="0"/>
              </a:defRPr>
            </a:lvl4pPr>
            <a:lvl5pPr>
              <a:defRPr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FFC9250-E490-5401-5C0E-55125DBD8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807" y="868744"/>
            <a:ext cx="9144000" cy="731456"/>
          </a:xfrm>
          <a:prstGeom prst="rect">
            <a:avLst/>
          </a:prstGeom>
        </p:spPr>
        <p:txBody>
          <a:bodyPr anchor="b"/>
          <a:lstStyle>
            <a:lvl1pPr algn="l">
              <a:defRPr sz="3600" b="1">
                <a:latin typeface="Avenir Next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088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31">
            <a:extLst>
              <a:ext uri="{FF2B5EF4-FFF2-40B4-BE49-F238E27FC236}">
                <a16:creationId xmlns:a16="http://schemas.microsoft.com/office/drawing/2014/main" id="{B0B0997B-E25F-F4B5-1C10-FADF2993F284}"/>
              </a:ext>
            </a:extLst>
          </p:cNvPr>
          <p:cNvSpPr/>
          <p:nvPr userDrawn="1"/>
        </p:nvSpPr>
        <p:spPr>
          <a:xfrm>
            <a:off x="0" y="4803494"/>
            <a:ext cx="8472668" cy="2054506"/>
          </a:xfrm>
          <a:custGeom>
            <a:avLst/>
            <a:gdLst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598" h="2246025">
                <a:moveTo>
                  <a:pt x="0" y="2246025"/>
                </a:moveTo>
                <a:lnTo>
                  <a:pt x="0" y="0"/>
                </a:lnTo>
                <a:cubicBezTo>
                  <a:pt x="928547" y="1882994"/>
                  <a:pt x="5202178" y="2133957"/>
                  <a:pt x="6188598" y="2246025"/>
                </a:cubicBezTo>
                <a:lnTo>
                  <a:pt x="0" y="2246025"/>
                </a:lnTo>
                <a:close/>
              </a:path>
            </a:pathLst>
          </a:custGeom>
          <a:solidFill>
            <a:srgbClr val="03205E"/>
          </a:solidFill>
          <a:ln>
            <a:solidFill>
              <a:srgbClr val="18247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blue and orange logo&#10;&#10;Description automatically generated">
            <a:extLst>
              <a:ext uri="{FF2B5EF4-FFF2-40B4-BE49-F238E27FC236}">
                <a16:creationId xmlns:a16="http://schemas.microsoft.com/office/drawing/2014/main" id="{AF7B3F1A-D637-4B9F-5946-372D60F0FB7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17214" y="6193625"/>
            <a:ext cx="1670613" cy="572340"/>
          </a:xfrm>
          <a:prstGeom prst="rect">
            <a:avLst/>
          </a:prstGeom>
        </p:spPr>
      </p:pic>
      <p:sp>
        <p:nvSpPr>
          <p:cNvPr id="20" name="Right Triangle 31">
            <a:extLst>
              <a:ext uri="{FF2B5EF4-FFF2-40B4-BE49-F238E27FC236}">
                <a16:creationId xmlns:a16="http://schemas.microsoft.com/office/drawing/2014/main" id="{240E814B-6F3A-9E75-EAD1-22A449831930}"/>
              </a:ext>
            </a:extLst>
          </p:cNvPr>
          <p:cNvSpPr/>
          <p:nvPr userDrawn="1"/>
        </p:nvSpPr>
        <p:spPr>
          <a:xfrm rot="10800000">
            <a:off x="3719332" y="0"/>
            <a:ext cx="8472668" cy="2054506"/>
          </a:xfrm>
          <a:custGeom>
            <a:avLst/>
            <a:gdLst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  <a:gd name="connsiteX0" fmla="*/ 0 w 6188598"/>
              <a:gd name="connsiteY0" fmla="*/ 2246025 h 2246025"/>
              <a:gd name="connsiteX1" fmla="*/ 0 w 6188598"/>
              <a:gd name="connsiteY1" fmla="*/ 0 h 2246025"/>
              <a:gd name="connsiteX2" fmla="*/ 6188598 w 6188598"/>
              <a:gd name="connsiteY2" fmla="*/ 2246025 h 2246025"/>
              <a:gd name="connsiteX3" fmla="*/ 0 w 6188598"/>
              <a:gd name="connsiteY3" fmla="*/ 2246025 h 2246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8598" h="2246025">
                <a:moveTo>
                  <a:pt x="0" y="2246025"/>
                </a:moveTo>
                <a:lnTo>
                  <a:pt x="0" y="0"/>
                </a:lnTo>
                <a:cubicBezTo>
                  <a:pt x="928547" y="1882994"/>
                  <a:pt x="5202178" y="2133957"/>
                  <a:pt x="6188598" y="2246025"/>
                </a:cubicBezTo>
                <a:lnTo>
                  <a:pt x="0" y="2246025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0AD0-5C25-D8B4-5B12-E3BA6BD60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04" y="189236"/>
            <a:ext cx="10657771" cy="731456"/>
          </a:xfrm>
        </p:spPr>
        <p:txBody>
          <a:bodyPr/>
          <a:lstStyle/>
          <a:p>
            <a:r>
              <a:rPr lang="en-US" dirty="0"/>
              <a:t>IHSA Girls Flag Football</a:t>
            </a:r>
            <a:br>
              <a:rPr lang="en-US" dirty="0"/>
            </a:br>
            <a:r>
              <a:rPr lang="en-US" sz="2000" dirty="0"/>
              <a:t>Anticipated Entries – 2025-26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422CB0-6349-0122-1183-7EA22542B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041575"/>
              </p:ext>
            </p:extLst>
          </p:nvPr>
        </p:nvGraphicFramePr>
        <p:xfrm>
          <a:off x="966846" y="920692"/>
          <a:ext cx="2472760" cy="5171838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2472760">
                  <a:extLst>
                    <a:ext uri="{9D8B030D-6E8A-4147-A177-3AD203B41FA5}">
                      <a16:colId xmlns:a16="http://schemas.microsoft.com/office/drawing/2014/main" val="142684347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Althoff Catholic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50395761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Belvidere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9018082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Belvidere North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94613185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Bloomington HS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Burbank (Reavis)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863811451"/>
                  </a:ext>
                </a:extLst>
              </a:tr>
              <a:tr h="140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Chicago Academy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62125115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Chicago Tech Academy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23881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Clinton High School</a:t>
                      </a:r>
                      <a:br>
                        <a:rPr lang="en-US" sz="1000" u="none" strike="noStrike" dirty="0">
                          <a:effectLst/>
                        </a:rPr>
                      </a:br>
                      <a:r>
                        <a:rPr lang="en-US" sz="1000" u="none" strike="noStrike" dirty="0">
                          <a:effectLst/>
                        </a:rPr>
                        <a:t>DeKalb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55208921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DuSable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48799223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Elgin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01659125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Franklin Park-Northlake (Leyden)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83285980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Hampshire HS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04828751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Harvest Christian Academy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Harvard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62803519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Joliet 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88709811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Lake Forest HS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46126948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Lakes Community High School (Lake Villa)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2744977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Legal Prep Charter Academy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25560754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Lincoln-Way Central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2676988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Macomb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24937859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Mahomet - Seymour (M. </a:t>
                      </a:r>
                      <a:r>
                        <a:rPr lang="en-US" sz="1000" u="none" strike="noStrike">
                          <a:effectLst/>
                        </a:rPr>
                        <a:t>- Seymour)</a:t>
                      </a:r>
                      <a:br>
                        <a:rPr lang="en-US" sz="1000" u="none" strike="noStrike">
                          <a:effectLst/>
                        </a:rPr>
                      </a:br>
                      <a:r>
                        <a:rPr lang="en-US" sz="1000" u="none" strike="noStrike">
                          <a:effectLst/>
                        </a:rPr>
                        <a:t>Mascoutah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1144606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Meridian (Mounds)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13623555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Monticello High School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Naperville (Central)</a:t>
                      </a:r>
                    </a:p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Naperville (North) </a:t>
                      </a: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08314601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Normal (University)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06943275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Normal Community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68344019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North Chicago Community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57144609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North Mac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2562878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891CE1D-DD27-D742-AA66-25B815F90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120128"/>
              </p:ext>
            </p:extLst>
          </p:nvPr>
        </p:nvGraphicFramePr>
        <p:xfrm>
          <a:off x="3572609" y="920692"/>
          <a:ext cx="2377654" cy="230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7654">
                  <a:extLst>
                    <a:ext uri="{9D8B030D-6E8A-4147-A177-3AD203B41FA5}">
                      <a16:colId xmlns:a16="http://schemas.microsoft.com/office/drawing/2014/main" val="3485962193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Oak Forest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59652529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Okaw Valley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3441816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Plainfield Central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42102581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Plainfield North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Richton Park (Rich Township)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Rolling Meadows</a:t>
                      </a: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05466846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Schaumburg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0811823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Unity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5740349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Urbana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20018782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Warren Township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42538925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Waukegan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98647303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Waukegan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41323821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West Chicago H.S.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91887184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West Prairie HS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91510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25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0AD0-5C25-D8B4-5B12-E3BA6BD60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04" y="189236"/>
            <a:ext cx="10657771" cy="731456"/>
          </a:xfrm>
        </p:spPr>
        <p:txBody>
          <a:bodyPr/>
          <a:lstStyle/>
          <a:p>
            <a:r>
              <a:rPr lang="en-US" dirty="0"/>
              <a:t>IHSA Girls Flag Football</a:t>
            </a:r>
            <a:br>
              <a:rPr lang="en-US" dirty="0"/>
            </a:br>
            <a:r>
              <a:rPr lang="en-US" sz="2000" dirty="0"/>
              <a:t>Anticipated Entries – 2026 (at the earliest)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9AF8BF-1641-C57E-29B7-F0E442078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543089"/>
              </p:ext>
            </p:extLst>
          </p:nvPr>
        </p:nvGraphicFramePr>
        <p:xfrm>
          <a:off x="701472" y="926984"/>
          <a:ext cx="2385678" cy="4351350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2385678">
                  <a:extLst>
                    <a:ext uri="{9D8B030D-6E8A-4147-A177-3AD203B41FA5}">
                      <a16:colId xmlns:a16="http://schemas.microsoft.com/office/drawing/2014/main" val="511277055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Barrington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7297860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Carmi-White County CUSD #5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7800931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Champaign Central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5723380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Chicago Heights (Marian Catholic)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7680847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Crystal Lake Central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76276642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DeKalb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836695729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Dunlap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37902048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Durand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627740466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East Alton-Wood River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83552690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East Dubuque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97280894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Elmwood 322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39326296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Elverado</a:t>
                      </a:r>
                      <a:r>
                        <a:rPr lang="en-US" sz="1000" u="none" strike="noStrike" dirty="0">
                          <a:effectLst/>
                        </a:rPr>
                        <a:t>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60770396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Forreston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92255278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Galesburg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47888892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Geneva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073958555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Glen Ellyn (Glenbard West)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755244172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Hinsdale Central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498799583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Instituto Health Sciences Career Academy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370891070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Jacobs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04259777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Lemont HS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5575626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Lena-Winslow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246399051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Lovejoy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142936588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Macon Meridian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3245116764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Marion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825453461"/>
                  </a:ext>
                </a:extLst>
              </a:tr>
              <a:tr h="174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Marist HS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b"/>
                </a:tc>
                <a:extLst>
                  <a:ext uri="{0D108BD9-81ED-4DB2-BD59-A6C34878D82A}">
                    <a16:rowId xmlns:a16="http://schemas.microsoft.com/office/drawing/2014/main" val="111703877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9727604-C17B-B22D-32B5-1C3A775F6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096478"/>
              </p:ext>
            </p:extLst>
          </p:nvPr>
        </p:nvGraphicFramePr>
        <p:xfrm>
          <a:off x="3238151" y="920708"/>
          <a:ext cx="2027340" cy="4351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7340">
                  <a:extLst>
                    <a:ext uri="{9D8B030D-6E8A-4147-A177-3AD203B41FA5}">
                      <a16:colId xmlns:a16="http://schemas.microsoft.com/office/drawing/2014/main" val="3690965504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Maroa</a:t>
                      </a:r>
                      <a:r>
                        <a:rPr lang="en-US" sz="1000" u="none" strike="noStrike" dirty="0">
                          <a:effectLst/>
                        </a:rPr>
                        <a:t>-Forsyth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40450756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Mattoon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45231723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Metea Valley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06714370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Mt. Zion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4107333652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Nashville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13641998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Normal West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03044289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Norridge (Ridgewood High School)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50223485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Oak Lawn (Richards)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77660101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Oak Lawn Community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06346422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Oswego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14467271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Oswego East HS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73661676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Pekin Community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783270385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Prairie Central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77742743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Providence Catholic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36260176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Reed-Custer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30233718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Richmond Burton HS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98550829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Rock Falls TWP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737021213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Roselle Lake Park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562283290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Sacred Heart Griffin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145176618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Salem Community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297086885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Shawnee CUSD 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15037177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Shepard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416530795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Sparta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44076327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St. Charles (North)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61312487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St. Joseph-Ogden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34139562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Sterling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82612392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7A3D0CE-865C-4AF2-4FA1-8249FA49E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410472"/>
              </p:ext>
            </p:extLst>
          </p:nvPr>
        </p:nvGraphicFramePr>
        <p:xfrm>
          <a:off x="5416492" y="920708"/>
          <a:ext cx="3162511" cy="1004154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3162511">
                  <a:extLst>
                    <a:ext uri="{9D8B030D-6E8A-4147-A177-3AD203B41FA5}">
                      <a16:colId xmlns:a16="http://schemas.microsoft.com/office/drawing/2014/main" val="3194989779"/>
                    </a:ext>
                  </a:extLst>
                </a:gridCol>
              </a:tblGrid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Sycamore (HS)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986432444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Triad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3929946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Victor J. Andrew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4282086211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Waubonsie Valley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1030190269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Winnebago High School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757255716"/>
                  </a:ext>
                </a:extLst>
              </a:tr>
              <a:tr h="167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York High School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1" marR="5771" marT="5771" marB="0" anchor="b"/>
                </a:tc>
                <a:extLst>
                  <a:ext uri="{0D108BD9-81ED-4DB2-BD59-A6C34878D82A}">
                    <a16:rowId xmlns:a16="http://schemas.microsoft.com/office/drawing/2014/main" val="545249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85468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l 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SA SlideDeck 23-24  -  Read-Only" id="{4EE9501C-B6CF-4829-8186-7A3ECC6DB06C}" vid="{83D7DECB-A0B7-46A3-928E-B688792DC1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IHSA SlideDeck 23-24</Template>
  <TotalTime>182</TotalTime>
  <Words>358</Words>
  <Application>Microsoft Office PowerPoint</Application>
  <PresentationFormat>Widescreen</PresentationFormat>
  <Paragraphs>99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Avenir Next</vt:lpstr>
      <vt:lpstr>Calibri</vt:lpstr>
      <vt:lpstr>Internal Page</vt:lpstr>
      <vt:lpstr>IHSA Girls Flag Football Anticipated Entries – 2025-26</vt:lpstr>
      <vt:lpstr>IHSA Girls Flag Football Anticipated Entries – 2026 (at the earliest)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</dc:title>
  <dc:creator>Matt Jensen</dc:creator>
  <cp:lastModifiedBy>Tracie Henry</cp:lastModifiedBy>
  <cp:revision>25</cp:revision>
  <dcterms:created xsi:type="dcterms:W3CDTF">2024-01-03T19:37:01Z</dcterms:created>
  <dcterms:modified xsi:type="dcterms:W3CDTF">2025-04-04T13:39:37Z</dcterms:modified>
</cp:coreProperties>
</file>