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0" r:id="rId1"/>
    <p:sldMasterId id="2147484762" r:id="rId2"/>
  </p:sldMasterIdLst>
  <p:notesMasterIdLst>
    <p:notesMasterId r:id="rId20"/>
  </p:notesMasterIdLst>
  <p:handoutMasterIdLst>
    <p:handoutMasterId r:id="rId21"/>
  </p:handoutMasterIdLst>
  <p:sldIdLst>
    <p:sldId id="427" r:id="rId3"/>
    <p:sldId id="426" r:id="rId4"/>
    <p:sldId id="383" r:id="rId5"/>
    <p:sldId id="384" r:id="rId6"/>
    <p:sldId id="386" r:id="rId7"/>
    <p:sldId id="385" r:id="rId8"/>
    <p:sldId id="390" r:id="rId9"/>
    <p:sldId id="391" r:id="rId10"/>
    <p:sldId id="392" r:id="rId11"/>
    <p:sldId id="413" r:id="rId12"/>
    <p:sldId id="418" r:id="rId13"/>
    <p:sldId id="419" r:id="rId14"/>
    <p:sldId id="420" r:id="rId15"/>
    <p:sldId id="394" r:id="rId16"/>
    <p:sldId id="393" r:id="rId17"/>
    <p:sldId id="395" r:id="rId18"/>
    <p:sldId id="412" r:id="rId19"/>
  </p:sldIdLst>
  <p:sldSz cx="9144000" cy="6858000" type="screen4x3"/>
  <p:notesSz cx="6858000" cy="9296400"/>
  <p:custDataLst>
    <p:tags r:id="rId22"/>
  </p:custDataLst>
  <p:defaultTextStyle>
    <a:defPPr>
      <a:defRPr lang="en-US"/>
    </a:defPPr>
    <a:lvl1pPr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5pPr>
    <a:lvl6pPr marL="2286000" algn="l" defTabSz="914400" rtl="0" eaLnBrk="1" latinLnBrk="0" hangingPunct="1">
      <a:defRPr sz="4800" kern="1200">
        <a:solidFill>
          <a:schemeClr val="tx1"/>
        </a:solidFill>
        <a:latin typeface="Arial" charset="0"/>
        <a:ea typeface="ＭＳ Ｐゴシック" pitchFamily="34" charset="-128"/>
        <a:cs typeface="+mn-cs"/>
      </a:defRPr>
    </a:lvl6pPr>
    <a:lvl7pPr marL="2743200" algn="l" defTabSz="914400" rtl="0" eaLnBrk="1" latinLnBrk="0" hangingPunct="1">
      <a:defRPr sz="4800" kern="1200">
        <a:solidFill>
          <a:schemeClr val="tx1"/>
        </a:solidFill>
        <a:latin typeface="Arial" charset="0"/>
        <a:ea typeface="ＭＳ Ｐゴシック" pitchFamily="34" charset="-128"/>
        <a:cs typeface="+mn-cs"/>
      </a:defRPr>
    </a:lvl7pPr>
    <a:lvl8pPr marL="3200400" algn="l" defTabSz="914400" rtl="0" eaLnBrk="1" latinLnBrk="0" hangingPunct="1">
      <a:defRPr sz="4800" kern="1200">
        <a:solidFill>
          <a:schemeClr val="tx1"/>
        </a:solidFill>
        <a:latin typeface="Arial" charset="0"/>
        <a:ea typeface="ＭＳ Ｐゴシック" pitchFamily="34" charset="-128"/>
        <a:cs typeface="+mn-cs"/>
      </a:defRPr>
    </a:lvl8pPr>
    <a:lvl9pPr marL="3657600" algn="l" defTabSz="914400" rtl="0" eaLnBrk="1" latinLnBrk="0" hangingPunct="1">
      <a:defRPr sz="48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723"/>
    <a:srgbClr val="FF002A"/>
    <a:srgbClr val="000099"/>
    <a:srgbClr val="003399"/>
    <a:srgbClr val="D21034"/>
    <a:srgbClr val="0000FF"/>
    <a:srgbClr val="FF0434"/>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2718" autoAdjust="0"/>
  </p:normalViewPr>
  <p:slideViewPr>
    <p:cSldViewPr>
      <p:cViewPr>
        <p:scale>
          <a:sx n="70" d="100"/>
          <a:sy n="70" d="100"/>
        </p:scale>
        <p:origin x="-127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2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682A3D77-D4BE-4C4D-B61D-1ABE6668A41A}" type="datetimeFigureOut">
              <a:rPr lang="en-US" smtClean="0"/>
              <a:t>10/1/2014</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382155E3-09FB-44FC-A3E1-7DE15F09F1DF}" type="slidenum">
              <a:rPr lang="en-US" smtClean="0"/>
              <a:t>‹#›</a:t>
            </a:fld>
            <a:endParaRPr lang="en-US"/>
          </a:p>
        </p:txBody>
      </p:sp>
    </p:spTree>
    <p:extLst>
      <p:ext uri="{BB962C8B-B14F-4D97-AF65-F5344CB8AC3E}">
        <p14:creationId xmlns:p14="http://schemas.microsoft.com/office/powerpoint/2010/main" val="2465058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34" charset="-128"/>
              </a:defRPr>
            </a:lvl1pPr>
          </a:lstStyle>
          <a:p>
            <a:pPr>
              <a:defRPr/>
            </a:pPr>
            <a:fld id="{8ADC6EBA-0DAC-4FA9-87FA-8BF56C83C238}" type="datetime1">
              <a:rPr lang="en-US"/>
              <a:pPr>
                <a:defRPr/>
              </a:pPr>
              <a:t>10/1/2014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416426"/>
            <a:ext cx="548640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34" charset="-128"/>
              </a:defRPr>
            </a:lvl1pPr>
          </a:lstStyle>
          <a:p>
            <a:pPr>
              <a:defRPr/>
            </a:pPr>
            <a:fld id="{C8DA5C3E-759B-4797-B061-1C44F0863184}" type="slidenum">
              <a:rPr lang="en-US"/>
              <a:pPr>
                <a:defRPr/>
              </a:pPr>
              <a:t>‹#›</a:t>
            </a:fld>
            <a:endParaRPr lang="en-US"/>
          </a:p>
        </p:txBody>
      </p:sp>
    </p:spTree>
    <p:extLst>
      <p:ext uri="{BB962C8B-B14F-4D97-AF65-F5344CB8AC3E}">
        <p14:creationId xmlns:p14="http://schemas.microsoft.com/office/powerpoint/2010/main" val="3149631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ct val="0"/>
              </a:spcBef>
            </a:pPr>
            <a:endParaRPr lang="en-US" dirty="0" smtClean="0">
              <a:latin typeface="Times New Roman" pitchFamily="18" charset="0"/>
              <a:cs typeface="Times New Roman"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Arial" charset="0"/>
                <a:ea typeface="ＭＳ Ｐゴシック" pitchFamily="34" charset="-128"/>
              </a:defRPr>
            </a:lvl1pPr>
            <a:lvl2pPr marL="742950" indent="-285750">
              <a:defRPr sz="4800">
                <a:solidFill>
                  <a:schemeClr val="tx1"/>
                </a:solidFill>
                <a:latin typeface="Arial" charset="0"/>
                <a:ea typeface="ＭＳ Ｐゴシック" pitchFamily="34" charset="-128"/>
              </a:defRPr>
            </a:lvl2pPr>
            <a:lvl3pPr marL="1143000" indent="-228600">
              <a:defRPr sz="4800">
                <a:solidFill>
                  <a:schemeClr val="tx1"/>
                </a:solidFill>
                <a:latin typeface="Arial" charset="0"/>
                <a:ea typeface="ＭＳ Ｐゴシック" pitchFamily="34" charset="-128"/>
              </a:defRPr>
            </a:lvl3pPr>
            <a:lvl4pPr marL="1600200" indent="-228600">
              <a:defRPr sz="4800">
                <a:solidFill>
                  <a:schemeClr val="tx1"/>
                </a:solidFill>
                <a:latin typeface="Arial" charset="0"/>
                <a:ea typeface="ＭＳ Ｐゴシック" pitchFamily="34" charset="-128"/>
              </a:defRPr>
            </a:lvl4pPr>
            <a:lvl5pPr marL="2057400" indent="-228600">
              <a:defRPr sz="4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Arial" charset="0"/>
                <a:ea typeface="ＭＳ Ｐゴシック" pitchFamily="34" charset="-128"/>
              </a:defRPr>
            </a:lvl9pPr>
          </a:lstStyle>
          <a:p>
            <a:fld id="{EEF333FC-6FA6-402B-829E-46BFBD1E3C81}" type="slidenum">
              <a:rPr lang="en-US" sz="1200" smtClean="0">
                <a:solidFill>
                  <a:srgbClr val="000000"/>
                </a:solidFill>
              </a:rPr>
              <a:pPr/>
              <a:t>1</a:t>
            </a:fld>
            <a:endParaRPr lang="en-US"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R="0">
              <a:lnSpc>
                <a:spcPct val="115000"/>
              </a:lnSpc>
              <a:spcBef>
                <a:spcPts val="0"/>
              </a:spcBef>
              <a:spcAft>
                <a:spcPts val="0"/>
              </a:spcAft>
            </a:pPr>
            <a:r>
              <a:rPr lang="en-US" dirty="0">
                <a:ea typeface="Times New Roman"/>
                <a:cs typeface="Calibri"/>
              </a:rPr>
              <a:t> </a:t>
            </a: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ct val="0"/>
              </a:spcBef>
            </a:pPr>
            <a:endParaRPr lang="en-US" dirty="0" smtClean="0">
              <a:latin typeface="Times New Roman" pitchFamily="18" charset="0"/>
              <a:cs typeface="Times New Roman"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Arial" charset="0"/>
                <a:ea typeface="ＭＳ Ｐゴシック" pitchFamily="34" charset="-128"/>
              </a:defRPr>
            </a:lvl1pPr>
            <a:lvl2pPr marL="742950" indent="-285750">
              <a:defRPr sz="4800">
                <a:solidFill>
                  <a:schemeClr val="tx1"/>
                </a:solidFill>
                <a:latin typeface="Arial" charset="0"/>
                <a:ea typeface="ＭＳ Ｐゴシック" pitchFamily="34" charset="-128"/>
              </a:defRPr>
            </a:lvl2pPr>
            <a:lvl3pPr marL="1143000" indent="-228600">
              <a:defRPr sz="4800">
                <a:solidFill>
                  <a:schemeClr val="tx1"/>
                </a:solidFill>
                <a:latin typeface="Arial" charset="0"/>
                <a:ea typeface="ＭＳ Ｐゴシック" pitchFamily="34" charset="-128"/>
              </a:defRPr>
            </a:lvl3pPr>
            <a:lvl4pPr marL="1600200" indent="-228600">
              <a:defRPr sz="4800">
                <a:solidFill>
                  <a:schemeClr val="tx1"/>
                </a:solidFill>
                <a:latin typeface="Arial" charset="0"/>
                <a:ea typeface="ＭＳ Ｐゴシック" pitchFamily="34" charset="-128"/>
              </a:defRPr>
            </a:lvl4pPr>
            <a:lvl5pPr marL="2057400" indent="-228600">
              <a:defRPr sz="4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Arial" charset="0"/>
                <a:ea typeface="ＭＳ Ｐゴシック" pitchFamily="34" charset="-128"/>
              </a:defRPr>
            </a:lvl9pPr>
          </a:lstStyle>
          <a:p>
            <a:fld id="{EEF333FC-6FA6-402B-829E-46BFBD1E3C81}" type="slidenum">
              <a:rPr lang="en-US" sz="1200" smtClean="0">
                <a:solidFill>
                  <a:srgbClr val="000000"/>
                </a:solidFill>
              </a:rPr>
              <a:pPr/>
              <a:t>2</a:t>
            </a:fld>
            <a:endParaRPr lang="en-US"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6115-4C9A-4C2E-837E-F2112E7110B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48080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extLst/>
          </a:lstStyle>
          <a:p>
            <a:pPr>
              <a:defRPr/>
            </a:pPr>
            <a:fld id="{C1E6E5B9-4DEB-4F82-BD93-BF7D8A90078E}" type="slidenum">
              <a:rPr lang="en-US">
                <a:solidFill>
                  <a:srgbClr val="EAEBDE">
                    <a:shade val="90000"/>
                  </a:srgbClr>
                </a:solidFill>
              </a:rPr>
              <a:pPr>
                <a:defRPr/>
              </a:pPr>
              <a:t>‹#›</a:t>
            </a:fld>
            <a:endParaRPr lang="en-US" dirty="0">
              <a:solidFill>
                <a:srgbClr val="EAEBDE">
                  <a:shade val="90000"/>
                </a:srgbClr>
              </a:solidFill>
            </a:endParaRPr>
          </a:p>
        </p:txBody>
      </p:sp>
    </p:spTree>
    <p:extLst>
      <p:ext uri="{BB962C8B-B14F-4D97-AF65-F5344CB8AC3E}">
        <p14:creationId xmlns:p14="http://schemas.microsoft.com/office/powerpoint/2010/main" val="1709951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7320111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latin typeface="Arial" charset="0"/>
              </a:defRPr>
            </a:lvl1pPr>
            <a:extLst/>
          </a:lstStyle>
          <a:p>
            <a:pPr>
              <a:defRPr/>
            </a:pPr>
            <a:fld id="{DB44E486-0051-4059-A251-0A562966E466}" type="slidenum">
              <a:rPr lang="en-US">
                <a:solidFill>
                  <a:srgbClr val="EAEBDE">
                    <a:shade val="90000"/>
                  </a:srgbClr>
                </a:solidFill>
                <a:ea typeface="+mn-ea"/>
              </a:rPr>
              <a:pPr>
                <a:defRPr/>
              </a:pPr>
              <a:t>‹#›</a:t>
            </a:fld>
            <a:endParaRPr lang="en-US" b="1" dirty="0">
              <a:solidFill>
                <a:srgbClr val="EAEBDE">
                  <a:shade val="90000"/>
                </a:srgbClr>
              </a:solidFill>
              <a:ea typeface="+mn-ea"/>
            </a:endParaRPr>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2055"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03125786"/>
      </p:ext>
    </p:extLst>
  </p:cSld>
  <p:clrMap bg1="dk1" tx1="lt1" bg2="dk2" tx2="lt2" accent1="accent1" accent2="accent2" accent3="accent3" accent4="accent4" accent5="accent5" accent6="accent6" hlink="hlink" folHlink="folHlink"/>
  <p:sldLayoutIdLst>
    <p:sldLayoutId id="2147484761" r:id="rId1"/>
  </p:sldLayoutIdLst>
  <p:timing>
    <p:tnLst>
      <p:par>
        <p:cTn id="1" dur="indefinite" restart="never" nodeType="tmRoot"/>
      </p:par>
    </p:tnLst>
  </p:timing>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4102"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4764" r:id="rId1"/>
  </p:sldLayoutIdLst>
  <p:timing>
    <p:tnLst>
      <p:par>
        <p:cTn id="1" dur="indefinite" restart="never" nodeType="tmRoot"/>
      </p:par>
    </p:tnLst>
  </p:timing>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effectLst>
            <a:outerShdw blurRad="38100" dist="38100" dir="2700000" algn="tl">
              <a:srgbClr val="000000">
                <a:alpha val="43137"/>
              </a:srgbClr>
            </a:outerShdw>
          </a:effectLst>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effectLst>
            <a:outerShdw blurRad="38100" dist="38100" dir="2700000" algn="tl">
              <a:srgbClr val="000000">
                <a:alpha val="43137"/>
              </a:srgbClr>
            </a:outerShdw>
          </a:effectLst>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ctrTitle"/>
          </p:nvPr>
        </p:nvSpPr>
        <p:spPr/>
        <p:txBody>
          <a:bodyPr>
            <a:normAutofit fontScale="90000"/>
          </a:bodyPr>
          <a:lstStyle/>
          <a:p>
            <a:pPr eaLnBrk="1" hangingPunct="1">
              <a:defRPr/>
            </a:pPr>
            <a:r>
              <a:rPr lang="en-US" dirty="0" smtClean="0"/>
              <a:t/>
            </a:r>
            <a:br>
              <a:rPr lang="en-US" dirty="0" smtClean="0"/>
            </a:br>
            <a:r>
              <a:rPr lang="en-US" dirty="0" smtClean="0"/>
              <a:t>IHSA Assigning &amp;</a:t>
            </a:r>
            <a:br>
              <a:rPr lang="en-US" dirty="0" smtClean="0"/>
            </a:br>
            <a:r>
              <a:rPr lang="en-US" dirty="0"/>
              <a:t>T</a:t>
            </a:r>
            <a:r>
              <a:rPr lang="en-US" dirty="0" smtClean="0"/>
              <a:t>he Geographic Principle</a:t>
            </a:r>
            <a:br>
              <a:rPr lang="en-US" dirty="0" smtClean="0"/>
            </a:br>
            <a:r>
              <a:rPr lang="en-US" dirty="0" smtClean="0"/>
              <a:t>by Matt Troha</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546" t="-302" r="7213" b="35921"/>
          <a:stretch/>
        </p:blipFill>
        <p:spPr>
          <a:xfrm>
            <a:off x="152400" y="2743200"/>
            <a:ext cx="8839200" cy="3917257"/>
          </a:xfrm>
          <a:prstGeom prst="rect">
            <a:avLst/>
          </a:prstGeom>
        </p:spPr>
      </p:pic>
    </p:spTree>
    <p:custDataLst>
      <p:tags r:id="rId1"/>
    </p:custDataLst>
    <p:extLst>
      <p:ext uri="{BB962C8B-B14F-4D97-AF65-F5344CB8AC3E}">
        <p14:creationId xmlns:p14="http://schemas.microsoft.com/office/powerpoint/2010/main" val="269801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Mapping Example 1</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884183" y="15240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200" i="1" u="sng" dirty="0" smtClean="0">
                <a:solidFill>
                  <a:srgbClr val="FFC000"/>
                </a:solidFill>
              </a:rPr>
              <a:t>IHSA MAPPING PROGRAM &amp; HOW WE ASSIGN</a:t>
            </a:r>
            <a:endParaRPr lang="en-US" sz="2200" dirty="0"/>
          </a:p>
          <a:p>
            <a:r>
              <a:rPr lang="en-US" sz="2200" dirty="0" smtClean="0"/>
              <a:t>Blank map </a:t>
            </a:r>
            <a:endParaRPr lang="en-US" sz="2200" dirty="0"/>
          </a:p>
          <a:p>
            <a:r>
              <a:rPr lang="en-US" sz="2200" dirty="0" smtClean="0"/>
              <a:t>Clicking hosts and schools to assign</a:t>
            </a:r>
            <a:endParaRPr lang="en-US" sz="2200" dirty="0"/>
          </a:p>
          <a:p>
            <a:endParaRPr lang="en-US" sz="2200" dirty="0" smtClean="0"/>
          </a:p>
          <a:p>
            <a:pPr marL="0" indent="0">
              <a:buNone/>
            </a:pPr>
            <a:r>
              <a:rPr lang="en-US" sz="2200" i="1" u="sng" dirty="0" smtClean="0">
                <a:solidFill>
                  <a:srgbClr val="FFC000"/>
                </a:solidFill>
              </a:rPr>
              <a:t>ASSINGING SECTIONALS</a:t>
            </a:r>
            <a:endParaRPr lang="en-US" sz="2200" dirty="0"/>
          </a:p>
          <a:p>
            <a:r>
              <a:rPr lang="en-US" sz="2200" dirty="0" smtClean="0"/>
              <a:t>Assigning backward, Sectional first</a:t>
            </a:r>
          </a:p>
          <a:p>
            <a:r>
              <a:rPr lang="en-US" sz="2200" dirty="0" smtClean="0"/>
              <a:t>Numerical balance, must stay within two schools in each Sectional to assure contest balance.</a:t>
            </a:r>
          </a:p>
          <a:p>
            <a:pPr marL="0" indent="0">
              <a:buNone/>
            </a:pPr>
            <a:r>
              <a:rPr lang="en-US" sz="2200" dirty="0"/>
              <a:t>	</a:t>
            </a:r>
            <a:r>
              <a:rPr lang="en-US" sz="2200" dirty="0" smtClean="0"/>
              <a:t>I.E 171 Schools = (1-23, 1-22, 6-21 or </a:t>
            </a:r>
          </a:p>
          <a:p>
            <a:pPr marL="0" indent="0">
              <a:buNone/>
            </a:pPr>
            <a:r>
              <a:rPr lang="en-US" sz="2200" dirty="0"/>
              <a:t> </a:t>
            </a:r>
            <a:r>
              <a:rPr lang="en-US" sz="2200" dirty="0" smtClean="0"/>
              <a:t>                                               4-22, 3-21, 1-20, )</a:t>
            </a:r>
          </a:p>
          <a:p>
            <a:r>
              <a:rPr lang="en-US" sz="2200" dirty="0" smtClean="0"/>
              <a:t>Assign central placeholder site, then review data to see who is willing and able to host.</a:t>
            </a:r>
          </a:p>
          <a:p>
            <a:endParaRPr lang="en-US" sz="2200" dirty="0" smtClean="0"/>
          </a:p>
          <a:p>
            <a:pPr marL="0" indent="0">
              <a:buNone/>
            </a:pPr>
            <a:r>
              <a:rPr lang="en-US" sz="2200" u="sng" dirty="0" smtClean="0">
                <a:solidFill>
                  <a:srgbClr val="FFC000"/>
                </a:solidFill>
              </a:rPr>
              <a:t>Completed </a:t>
            </a:r>
            <a:r>
              <a:rPr lang="en-US" sz="2200" u="sng" dirty="0">
                <a:solidFill>
                  <a:srgbClr val="FFC000"/>
                </a:solidFill>
              </a:rPr>
              <a:t>Map </a:t>
            </a:r>
            <a:endParaRPr lang="en-US" sz="2200" u="sng" dirty="0" smtClean="0">
              <a:solidFill>
                <a:srgbClr val="FFC000"/>
              </a:solidFill>
            </a:endParaRPr>
          </a:p>
          <a:p>
            <a:r>
              <a:rPr lang="en-US" sz="2200" dirty="0" smtClean="0"/>
              <a:t>Human </a:t>
            </a:r>
            <a:r>
              <a:rPr lang="en-US" sz="2200" dirty="0"/>
              <a:t>Element</a:t>
            </a:r>
          </a:p>
          <a:p>
            <a:endParaRPr lang="en-US" sz="2200" dirty="0"/>
          </a:p>
          <a:p>
            <a:endParaRPr lang="en-US" sz="2200" dirty="0" smtClean="0"/>
          </a:p>
          <a:p>
            <a:endParaRPr lang="en-US" sz="2000" dirty="0">
              <a:effectLst/>
            </a:endParaRPr>
          </a:p>
        </p:txBody>
      </p:sp>
    </p:spTree>
    <p:custDataLst>
      <p:tags r:id="rId1"/>
    </p:custDataLst>
    <p:extLst>
      <p:ext uri="{BB962C8B-B14F-4D97-AF65-F5344CB8AC3E}">
        <p14:creationId xmlns:p14="http://schemas.microsoft.com/office/powerpoint/2010/main" val="2099139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Mapping Example 1</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884183" y="15240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200" i="1" u="sng" dirty="0">
                <a:solidFill>
                  <a:srgbClr val="FFC000"/>
                </a:solidFill>
              </a:rPr>
              <a:t>ASSINGING REGIONALS</a:t>
            </a:r>
            <a:endParaRPr lang="en-US" sz="2200" dirty="0"/>
          </a:p>
          <a:p>
            <a:r>
              <a:rPr lang="en-US" sz="2200" dirty="0"/>
              <a:t>Four Regionals per Sectional in team bracketed sports</a:t>
            </a:r>
          </a:p>
          <a:p>
            <a:r>
              <a:rPr lang="en-US" sz="2200" dirty="0"/>
              <a:t>Try to keep balance (20 team Sectional, equals 4 Regionals of 5), but other factors could force unbalanced, Policy 19 provides autonomy for administrator to </a:t>
            </a:r>
            <a:r>
              <a:rPr lang="en-US" sz="2200" dirty="0" smtClean="0"/>
              <a:t>choose</a:t>
            </a:r>
          </a:p>
          <a:p>
            <a:r>
              <a:rPr lang="en-US" sz="2200" dirty="0" smtClean="0"/>
              <a:t>Take our time, play with assignments…once set…assign</a:t>
            </a:r>
            <a:endParaRPr lang="en-US" sz="2200" dirty="0"/>
          </a:p>
          <a:p>
            <a:pPr marL="0" indent="0">
              <a:buNone/>
            </a:pPr>
            <a:endParaRPr lang="en-US" sz="2200" i="1" u="sng" dirty="0" smtClean="0">
              <a:solidFill>
                <a:srgbClr val="FFC000"/>
              </a:solidFill>
            </a:endParaRPr>
          </a:p>
          <a:p>
            <a:pPr marL="0" indent="0">
              <a:buNone/>
            </a:pPr>
            <a:endParaRPr lang="en-US" sz="2200" i="1" u="sng" dirty="0">
              <a:solidFill>
                <a:srgbClr val="FFC000"/>
              </a:solidFill>
            </a:endParaRPr>
          </a:p>
          <a:p>
            <a:pPr marL="0" indent="0">
              <a:buNone/>
            </a:pPr>
            <a:r>
              <a:rPr lang="en-US" sz="2200" i="1" u="sng" dirty="0" smtClean="0">
                <a:solidFill>
                  <a:srgbClr val="FFC000"/>
                </a:solidFill>
              </a:rPr>
              <a:t>CHOOSING HOSTS</a:t>
            </a:r>
            <a:endParaRPr lang="en-US" sz="2200" dirty="0"/>
          </a:p>
          <a:p>
            <a:r>
              <a:rPr lang="en-US" sz="2200" dirty="0" smtClean="0"/>
              <a:t>Host factors (history, facility, ability to host)</a:t>
            </a:r>
          </a:p>
          <a:p>
            <a:r>
              <a:rPr lang="en-US" sz="2200" dirty="0" smtClean="0"/>
              <a:t>Host sites change geography and travel,</a:t>
            </a:r>
          </a:p>
          <a:p>
            <a:r>
              <a:rPr lang="en-US" sz="2200" dirty="0" smtClean="0"/>
              <a:t>But can’t change assignments or numbers become unbalanced</a:t>
            </a:r>
          </a:p>
          <a:p>
            <a:pPr marL="0" indent="0">
              <a:buNone/>
            </a:pPr>
            <a:endParaRPr lang="en-US" sz="2200" dirty="0" smtClean="0"/>
          </a:p>
          <a:p>
            <a:pPr marL="0" indent="0">
              <a:buNone/>
            </a:pPr>
            <a:endParaRPr lang="en-US" sz="2200" dirty="0"/>
          </a:p>
          <a:p>
            <a:pPr marL="0" indent="0">
              <a:buNone/>
            </a:pPr>
            <a:endParaRPr lang="en-US" sz="2200" dirty="0" smtClean="0"/>
          </a:p>
          <a:p>
            <a:endParaRPr lang="en-US" sz="2200" dirty="0"/>
          </a:p>
          <a:p>
            <a:endParaRPr lang="en-US" sz="2200" dirty="0" smtClean="0"/>
          </a:p>
          <a:p>
            <a:endParaRPr lang="en-US" sz="2000" dirty="0">
              <a:effectLst/>
            </a:endParaRPr>
          </a:p>
        </p:txBody>
      </p:sp>
    </p:spTree>
    <p:custDataLst>
      <p:tags r:id="rId1"/>
    </p:custDataLst>
    <p:extLst>
      <p:ext uri="{BB962C8B-B14F-4D97-AF65-F5344CB8AC3E}">
        <p14:creationId xmlns:p14="http://schemas.microsoft.com/office/powerpoint/2010/main" val="279985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Mapping Example 2</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884183" y="15240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200" i="1" u="sng" dirty="0">
                <a:solidFill>
                  <a:srgbClr val="FFC000"/>
                </a:solidFill>
              </a:rPr>
              <a:t>INDIVIDUAL </a:t>
            </a:r>
            <a:r>
              <a:rPr lang="en-US" sz="2200" i="1" u="sng" dirty="0" smtClean="0">
                <a:solidFill>
                  <a:srgbClr val="FFC000"/>
                </a:solidFill>
              </a:rPr>
              <a:t> SPORT  NOTES</a:t>
            </a:r>
            <a:endParaRPr lang="en-US" sz="2200" dirty="0"/>
          </a:p>
          <a:p>
            <a:r>
              <a:rPr lang="en-US" sz="2200" dirty="0" smtClean="0"/>
              <a:t>The goal when assigning for individual sports is to try and bring balance to the number of team entries and individual entries assigned to each site.</a:t>
            </a:r>
          </a:p>
          <a:p>
            <a:endParaRPr lang="en-US" sz="2200" dirty="0"/>
          </a:p>
          <a:p>
            <a:r>
              <a:rPr lang="en-US" sz="2200" dirty="0" smtClean="0"/>
              <a:t>Anomalies will exist where a certain geographic area will contain significantly more individuals than teams or vice versa. The Policy allows each administrator some leeway to work through those situations.  </a:t>
            </a:r>
          </a:p>
          <a:p>
            <a:endParaRPr lang="en-US" sz="2200" dirty="0">
              <a:solidFill>
                <a:srgbClr val="FF0000"/>
              </a:solidFill>
            </a:endParaRPr>
          </a:p>
          <a:p>
            <a:endParaRPr lang="en-US" sz="2200" dirty="0">
              <a:solidFill>
                <a:srgbClr val="FF0000"/>
              </a:solidFill>
            </a:endParaRPr>
          </a:p>
          <a:p>
            <a:pPr marL="0" indent="0">
              <a:buNone/>
            </a:pPr>
            <a:endParaRPr lang="en-US" sz="2200" dirty="0" smtClean="0">
              <a:solidFill>
                <a:srgbClr val="FF0000"/>
              </a:solidFill>
            </a:endParaRPr>
          </a:p>
          <a:p>
            <a:pPr marL="0" indent="0">
              <a:buNone/>
            </a:pPr>
            <a:r>
              <a:rPr lang="en-US" sz="2200" dirty="0" smtClean="0">
                <a:solidFill>
                  <a:srgbClr val="FF0000"/>
                </a:solidFill>
              </a:rPr>
              <a:t> </a:t>
            </a:r>
          </a:p>
          <a:p>
            <a:endParaRPr lang="en-US" sz="2200" dirty="0" smtClean="0"/>
          </a:p>
          <a:p>
            <a:endParaRPr lang="en-US" sz="2000" dirty="0">
              <a:effectLst/>
            </a:endParaRPr>
          </a:p>
        </p:txBody>
      </p:sp>
    </p:spTree>
    <p:custDataLst>
      <p:tags r:id="rId1"/>
    </p:custDataLst>
    <p:extLst>
      <p:ext uri="{BB962C8B-B14F-4D97-AF65-F5344CB8AC3E}">
        <p14:creationId xmlns:p14="http://schemas.microsoft.com/office/powerpoint/2010/main" val="3454588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Mapping Example 3</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884183" y="15240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200" i="1" u="sng" dirty="0">
                <a:solidFill>
                  <a:srgbClr val="FFC000"/>
                </a:solidFill>
              </a:rPr>
              <a:t>OUTLIERS </a:t>
            </a:r>
            <a:r>
              <a:rPr lang="en-US" sz="2200" i="1" u="sng" dirty="0" smtClean="0">
                <a:solidFill>
                  <a:srgbClr val="FFC000"/>
                </a:solidFill>
              </a:rPr>
              <a:t> &amp; EXCEPTIONS</a:t>
            </a:r>
          </a:p>
          <a:p>
            <a:r>
              <a:rPr lang="en-US" sz="2200" dirty="0" smtClean="0"/>
              <a:t>Some sports only have smaller numbers of participating schools, many of which are generally located in the same geographic area, such as water polo, gymnastics</a:t>
            </a:r>
            <a:endParaRPr lang="en-US" sz="2200" dirty="0"/>
          </a:p>
          <a:p>
            <a:endParaRPr lang="en-US" sz="2200" dirty="0" smtClean="0"/>
          </a:p>
          <a:p>
            <a:r>
              <a:rPr lang="en-US" sz="2200" dirty="0" smtClean="0"/>
              <a:t>Less schools, still not easy or less controversial</a:t>
            </a:r>
          </a:p>
          <a:p>
            <a:pPr marL="0" indent="0">
              <a:buNone/>
            </a:pPr>
            <a:endParaRPr lang="en-US" sz="2200" dirty="0" smtClean="0"/>
          </a:p>
          <a:p>
            <a:pPr marL="0" indent="0">
              <a:buNone/>
            </a:pPr>
            <a:r>
              <a:rPr lang="en-US" sz="2200" dirty="0" smtClean="0"/>
              <a:t> </a:t>
            </a:r>
          </a:p>
          <a:p>
            <a:r>
              <a:rPr lang="en-US" sz="2200" dirty="0" smtClean="0"/>
              <a:t>In four class sports, the southern Sectional is often made up of just 16 teams. </a:t>
            </a:r>
            <a:endParaRPr lang="en-US" sz="2200" dirty="0"/>
          </a:p>
          <a:p>
            <a:pPr marL="0" indent="0">
              <a:buNone/>
            </a:pPr>
            <a:r>
              <a:rPr lang="en-US" sz="2200" dirty="0" smtClean="0"/>
              <a:t> </a:t>
            </a:r>
          </a:p>
          <a:p>
            <a:endParaRPr lang="en-US" sz="2200" dirty="0" smtClean="0"/>
          </a:p>
          <a:p>
            <a:endParaRPr lang="en-US" sz="2000" dirty="0">
              <a:effectLst/>
            </a:endParaRPr>
          </a:p>
        </p:txBody>
      </p:sp>
    </p:spTree>
    <p:custDataLst>
      <p:tags r:id="rId1"/>
    </p:custDataLst>
    <p:extLst>
      <p:ext uri="{BB962C8B-B14F-4D97-AF65-F5344CB8AC3E}">
        <p14:creationId xmlns:p14="http://schemas.microsoft.com/office/powerpoint/2010/main" val="3380396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Football</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914400" y="1524000"/>
            <a:ext cx="769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sz="2300" i="1" dirty="0" smtClean="0"/>
              <a:t>Only IHSA sport that requires postseason qualification. </a:t>
            </a:r>
          </a:p>
          <a:p>
            <a:endParaRPr lang="en-US" sz="2300" i="1" dirty="0" smtClean="0"/>
          </a:p>
          <a:p>
            <a:r>
              <a:rPr lang="en-US" sz="2300" i="1" dirty="0" smtClean="0"/>
              <a:t>256 qualifiers – 8 classes – 32 teams per class</a:t>
            </a:r>
          </a:p>
          <a:p>
            <a:endParaRPr lang="en-US" sz="2300" i="1" dirty="0"/>
          </a:p>
          <a:p>
            <a:r>
              <a:rPr lang="en-US" sz="2300" i="1" dirty="0" smtClean="0"/>
              <a:t>All teams with six wins or more qualify. </a:t>
            </a:r>
            <a:r>
              <a:rPr lang="en-US" sz="2300" i="1" dirty="0"/>
              <a:t> </a:t>
            </a:r>
            <a:r>
              <a:rPr lang="en-US" sz="2300" i="1" dirty="0" smtClean="0"/>
              <a:t>Some 5-4 teams will not qualify based on tiebreakers.</a:t>
            </a:r>
          </a:p>
          <a:p>
            <a:endParaRPr lang="en-US" sz="2300" i="1" dirty="0"/>
          </a:p>
          <a:p>
            <a:r>
              <a:rPr lang="en-US" sz="2300" i="1" dirty="0" smtClean="0"/>
              <a:t>1</a:t>
            </a:r>
            <a:r>
              <a:rPr lang="en-US" sz="2300" i="1" baseline="30000" dirty="0" smtClean="0"/>
              <a:t>st</a:t>
            </a:r>
            <a:r>
              <a:rPr lang="en-US" sz="2300" i="1" dirty="0" smtClean="0"/>
              <a:t> tiebreaker is combined total of all nine opponents wins during the regular-season.</a:t>
            </a:r>
          </a:p>
          <a:p>
            <a:endParaRPr lang="en-US" sz="2300" i="1" dirty="0"/>
          </a:p>
          <a:p>
            <a:r>
              <a:rPr lang="en-US" sz="2300" i="1" dirty="0" smtClean="0"/>
              <a:t>2</a:t>
            </a:r>
            <a:r>
              <a:rPr lang="en-US" sz="2300" i="1" baseline="30000" dirty="0" smtClean="0"/>
              <a:t>nd</a:t>
            </a:r>
            <a:r>
              <a:rPr lang="en-US" sz="2300" i="1" dirty="0" smtClean="0"/>
              <a:t> tiebreaker is combined total of victories from the five teams that your school defeated. </a:t>
            </a:r>
          </a:p>
          <a:p>
            <a:pPr marL="0" indent="0">
              <a:buNone/>
            </a:pPr>
            <a:endParaRPr lang="en-US" sz="2300" i="1" dirty="0" smtClean="0"/>
          </a:p>
          <a:p>
            <a:endParaRPr lang="en-US" sz="2300" i="1" dirty="0"/>
          </a:p>
          <a:p>
            <a:pPr marL="0" indent="0">
              <a:buNone/>
            </a:pPr>
            <a:endParaRPr lang="en-US" sz="2300" i="1" dirty="0" smtClean="0"/>
          </a:p>
          <a:p>
            <a:endParaRPr lang="en-US" sz="2300" i="1" dirty="0"/>
          </a:p>
          <a:p>
            <a:pPr marL="0" indent="0">
              <a:buNone/>
            </a:pPr>
            <a:endParaRPr lang="en-US" sz="2300" i="1" dirty="0" smtClean="0"/>
          </a:p>
          <a:p>
            <a:pPr marL="0" indent="0">
              <a:buNone/>
            </a:pPr>
            <a:endParaRPr lang="en-US" sz="2300" i="1" dirty="0"/>
          </a:p>
          <a:p>
            <a:pPr marL="0" indent="0">
              <a:buNone/>
            </a:pPr>
            <a:r>
              <a:rPr lang="en-US" sz="2300" i="1" dirty="0" smtClean="0"/>
              <a:t>	</a:t>
            </a:r>
            <a:endParaRPr lang="en-US" sz="2300" dirty="0"/>
          </a:p>
          <a:p>
            <a:pPr marL="0" indent="0">
              <a:buNone/>
            </a:pPr>
            <a:endParaRPr lang="en-US" sz="2300" dirty="0"/>
          </a:p>
          <a:p>
            <a:endParaRPr lang="en-US" sz="2300" i="1" dirty="0" smtClean="0">
              <a:effectLst/>
            </a:endParaRPr>
          </a:p>
          <a:p>
            <a:endParaRPr lang="en-US" sz="2300" i="1" dirty="0">
              <a:effectLst/>
            </a:endParaRPr>
          </a:p>
          <a:p>
            <a:endParaRPr lang="en-US" sz="2300" dirty="0">
              <a:effectLst/>
            </a:endParaRPr>
          </a:p>
        </p:txBody>
      </p:sp>
    </p:spTree>
    <p:custDataLst>
      <p:tags r:id="rId1"/>
    </p:custDataLst>
    <p:extLst>
      <p:ext uri="{BB962C8B-B14F-4D97-AF65-F5344CB8AC3E}">
        <p14:creationId xmlns:p14="http://schemas.microsoft.com/office/powerpoint/2010/main" val="54141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FAQ</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914400" y="1524000"/>
            <a:ext cx="76962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sz="2300" i="1" dirty="0"/>
              <a:t>“Why am I in a different Sectional for </a:t>
            </a:r>
            <a:r>
              <a:rPr lang="en-US" sz="2300" i="1" dirty="0" smtClean="0"/>
              <a:t>Softball than </a:t>
            </a:r>
            <a:r>
              <a:rPr lang="en-US" sz="2300" i="1" dirty="0"/>
              <a:t>I am for </a:t>
            </a:r>
            <a:r>
              <a:rPr lang="en-US" sz="2300" i="1" dirty="0" smtClean="0"/>
              <a:t>Volleyball?”</a:t>
            </a:r>
            <a:endParaRPr lang="en-US" sz="2300" dirty="0"/>
          </a:p>
          <a:p>
            <a:pPr marL="0" indent="0">
              <a:buNone/>
            </a:pPr>
            <a:endParaRPr lang="en-US" sz="2300" i="1" dirty="0" smtClean="0"/>
          </a:p>
          <a:p>
            <a:r>
              <a:rPr lang="en-US" sz="2300" i="1" dirty="0"/>
              <a:t>“I want to schedule teams from my Regional and Sectional during the regular-season. Will the group of schools I am assigned with change from year to year</a:t>
            </a:r>
            <a:r>
              <a:rPr lang="en-US" sz="2300" i="1" dirty="0" smtClean="0"/>
              <a:t>?”</a:t>
            </a:r>
            <a:endParaRPr lang="en-US" sz="2300" dirty="0" smtClean="0"/>
          </a:p>
          <a:p>
            <a:endParaRPr lang="en-US" sz="2300" i="1" dirty="0">
              <a:effectLst/>
            </a:endParaRPr>
          </a:p>
          <a:p>
            <a:r>
              <a:rPr lang="en-US" sz="2300" i="1" dirty="0"/>
              <a:t>“Why does my Regional have four teams with 20 wins and the best team in that other Regional is barely .500</a:t>
            </a:r>
            <a:r>
              <a:rPr lang="en-US" sz="2300" i="1" dirty="0" smtClean="0"/>
              <a:t>?”</a:t>
            </a:r>
          </a:p>
          <a:p>
            <a:endParaRPr lang="en-US" sz="2300" i="1" dirty="0"/>
          </a:p>
          <a:p>
            <a:r>
              <a:rPr lang="en-US" sz="2300" i="1" dirty="0"/>
              <a:t>“Why did my school travel north for </a:t>
            </a:r>
            <a:r>
              <a:rPr lang="en-US" sz="2300" i="1" dirty="0" smtClean="0"/>
              <a:t>Regionals &amp; Sectionals </a:t>
            </a:r>
            <a:r>
              <a:rPr lang="en-US" sz="2300" i="1" dirty="0"/>
              <a:t>last year, but </a:t>
            </a:r>
            <a:r>
              <a:rPr lang="en-US" sz="2300" i="1" dirty="0" smtClean="0"/>
              <a:t>this year is assigned </a:t>
            </a:r>
            <a:r>
              <a:rPr lang="en-US" sz="2300" i="1" dirty="0"/>
              <a:t>to go </a:t>
            </a:r>
            <a:r>
              <a:rPr lang="en-US" sz="2300" i="1" dirty="0" smtClean="0"/>
              <a:t>South?”	</a:t>
            </a:r>
            <a:endParaRPr lang="en-US" sz="2300" dirty="0"/>
          </a:p>
          <a:p>
            <a:pPr marL="0" indent="0">
              <a:buNone/>
            </a:pPr>
            <a:endParaRPr lang="en-US" sz="2300" dirty="0"/>
          </a:p>
          <a:p>
            <a:endParaRPr lang="en-US" sz="2300" i="1" dirty="0" smtClean="0">
              <a:effectLst/>
            </a:endParaRPr>
          </a:p>
          <a:p>
            <a:endParaRPr lang="en-US" sz="2300" i="1" dirty="0">
              <a:effectLst/>
            </a:endParaRPr>
          </a:p>
          <a:p>
            <a:endParaRPr lang="en-US" sz="2300" dirty="0">
              <a:effectLst/>
            </a:endParaRPr>
          </a:p>
        </p:txBody>
      </p:sp>
    </p:spTree>
    <p:custDataLst>
      <p:tags r:id="rId1"/>
    </p:custDataLst>
    <p:extLst>
      <p:ext uri="{BB962C8B-B14F-4D97-AF65-F5344CB8AC3E}">
        <p14:creationId xmlns:p14="http://schemas.microsoft.com/office/powerpoint/2010/main" val="2227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Seeding</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5" name="Content Placeholder 1"/>
          <p:cNvSpPr txBox="1">
            <a:spLocks/>
          </p:cNvSpPr>
          <p:nvPr/>
        </p:nvSpPr>
        <p:spPr bwMode="auto">
          <a:xfrm>
            <a:off x="914400" y="15240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sz="2300" dirty="0" smtClean="0"/>
              <a:t>All seeding conducted online</a:t>
            </a:r>
          </a:p>
          <a:p>
            <a:endParaRPr lang="en-US" sz="2300" dirty="0"/>
          </a:p>
          <a:p>
            <a:r>
              <a:rPr lang="en-US" sz="2300" dirty="0" smtClean="0"/>
              <a:t>Records, rankings, other information taken into account at this time.</a:t>
            </a:r>
          </a:p>
          <a:p>
            <a:endParaRPr lang="en-US" sz="2300" dirty="0" smtClean="0"/>
          </a:p>
          <a:p>
            <a:r>
              <a:rPr lang="en-US" sz="2300" dirty="0" smtClean="0"/>
              <a:t>Seeded at the lowest level of the tournament in all team bracketed sports in Class 1A and 2A sports</a:t>
            </a:r>
          </a:p>
          <a:p>
            <a:pPr marL="0" indent="0">
              <a:buNone/>
            </a:pPr>
            <a:endParaRPr lang="en-US" sz="2300" dirty="0"/>
          </a:p>
          <a:p>
            <a:r>
              <a:rPr lang="en-US" sz="2300" dirty="0" smtClean="0"/>
              <a:t>In Class 3A &amp; 4A, in the Chicago suburban area, all tournament State Series will begin with a Sectional Complex. </a:t>
            </a:r>
          </a:p>
          <a:p>
            <a:endParaRPr lang="en-US" sz="2300" dirty="0" smtClean="0">
              <a:effectLst/>
            </a:endParaRPr>
          </a:p>
          <a:p>
            <a:r>
              <a:rPr lang="en-US" sz="2300" dirty="0" smtClean="0"/>
              <a:t>In all other cases, team bracketed sports begin with true geographic Regionals. </a:t>
            </a:r>
            <a:endParaRPr lang="en-US" sz="2300" dirty="0">
              <a:effectLst/>
            </a:endParaRPr>
          </a:p>
          <a:p>
            <a:pPr marL="0" indent="0">
              <a:buNone/>
            </a:pPr>
            <a:endParaRPr lang="en-US" sz="2300" dirty="0">
              <a:effectLst/>
            </a:endParaRPr>
          </a:p>
        </p:txBody>
      </p:sp>
    </p:spTree>
    <p:custDataLst>
      <p:tags r:id="rId1"/>
    </p:custDataLst>
    <p:extLst>
      <p:ext uri="{BB962C8B-B14F-4D97-AF65-F5344CB8AC3E}">
        <p14:creationId xmlns:p14="http://schemas.microsoft.com/office/powerpoint/2010/main" val="291007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Officials Assigning</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1066800" y="1570038"/>
            <a:ext cx="7696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400" b="1" i="1" u="sng" dirty="0" smtClean="0">
                <a:solidFill>
                  <a:srgbClr val="FFC000"/>
                </a:solidFill>
              </a:rPr>
              <a:t>POWER RATING ATTRIBUTES</a:t>
            </a:r>
            <a:endParaRPr lang="en-US" sz="2400" b="1" i="1" u="sng" dirty="0">
              <a:solidFill>
                <a:srgbClr val="FFC000"/>
              </a:solidFill>
            </a:endParaRPr>
          </a:p>
          <a:p>
            <a:r>
              <a:rPr lang="en-US" sz="2400" dirty="0" smtClean="0"/>
              <a:t>License </a:t>
            </a:r>
            <a:r>
              <a:rPr lang="en-US" sz="2400" dirty="0"/>
              <a:t>Level</a:t>
            </a:r>
          </a:p>
          <a:p>
            <a:r>
              <a:rPr lang="en-US" sz="2400" dirty="0" smtClean="0"/>
              <a:t>Exam </a:t>
            </a:r>
            <a:r>
              <a:rPr lang="en-US" sz="2400" dirty="0"/>
              <a:t>Score</a:t>
            </a:r>
          </a:p>
          <a:p>
            <a:r>
              <a:rPr lang="en-US" sz="2400" dirty="0" smtClean="0"/>
              <a:t>Annual </a:t>
            </a:r>
            <a:r>
              <a:rPr lang="en-US" sz="2400" dirty="0"/>
              <a:t>Rules Change Meeting Credit</a:t>
            </a:r>
          </a:p>
          <a:p>
            <a:r>
              <a:rPr lang="en-US" sz="2400" dirty="0" smtClean="0"/>
              <a:t>Previous </a:t>
            </a:r>
            <a:r>
              <a:rPr lang="en-US" sz="2400" dirty="0"/>
              <a:t>State Series Experience</a:t>
            </a:r>
          </a:p>
          <a:p>
            <a:r>
              <a:rPr lang="en-US" sz="2400" dirty="0" smtClean="0"/>
              <a:t>Ratings </a:t>
            </a:r>
            <a:r>
              <a:rPr lang="en-US" sz="2400" dirty="0"/>
              <a:t>by coaches and officials</a:t>
            </a:r>
          </a:p>
          <a:p>
            <a:r>
              <a:rPr lang="en-US" sz="2400" dirty="0" smtClean="0"/>
              <a:t>Top </a:t>
            </a:r>
            <a:r>
              <a:rPr lang="en-US" sz="2400" dirty="0"/>
              <a:t>15 lists from schools and officials</a:t>
            </a:r>
          </a:p>
          <a:p>
            <a:r>
              <a:rPr lang="en-US" sz="2400" dirty="0" smtClean="0"/>
              <a:t>Clinic </a:t>
            </a:r>
            <a:r>
              <a:rPr lang="en-US" sz="2400" dirty="0"/>
              <a:t>attendance and level</a:t>
            </a:r>
          </a:p>
          <a:p>
            <a:r>
              <a:rPr lang="en-US" sz="2400" dirty="0" smtClean="0"/>
              <a:t>Varsity </a:t>
            </a:r>
            <a:r>
              <a:rPr lang="en-US" sz="2400" dirty="0"/>
              <a:t>games worked </a:t>
            </a:r>
          </a:p>
          <a:p>
            <a:pPr marL="0" indent="0">
              <a:buNone/>
            </a:pPr>
            <a:endParaRPr lang="en-US" sz="2300" i="1" dirty="0" smtClean="0"/>
          </a:p>
          <a:p>
            <a:endParaRPr lang="en-US" sz="2300" i="1" dirty="0"/>
          </a:p>
          <a:p>
            <a:pPr marL="0" indent="0">
              <a:buNone/>
            </a:pPr>
            <a:endParaRPr lang="en-US" sz="2300" i="1" dirty="0" smtClean="0"/>
          </a:p>
          <a:p>
            <a:pPr marL="0" indent="0">
              <a:buNone/>
            </a:pPr>
            <a:endParaRPr lang="en-US" sz="2300" i="1" dirty="0"/>
          </a:p>
          <a:p>
            <a:pPr marL="0" indent="0">
              <a:buNone/>
            </a:pPr>
            <a:r>
              <a:rPr lang="en-US" sz="2300" i="1" dirty="0" smtClean="0"/>
              <a:t>	</a:t>
            </a:r>
            <a:endParaRPr lang="en-US" sz="2300" dirty="0"/>
          </a:p>
          <a:p>
            <a:pPr marL="0" indent="0">
              <a:buNone/>
            </a:pPr>
            <a:endParaRPr lang="en-US" sz="2300" dirty="0"/>
          </a:p>
          <a:p>
            <a:endParaRPr lang="en-US" sz="2300" i="1" dirty="0" smtClean="0">
              <a:effectLst/>
            </a:endParaRPr>
          </a:p>
          <a:p>
            <a:endParaRPr lang="en-US" sz="2300" i="1" dirty="0">
              <a:effectLst/>
            </a:endParaRPr>
          </a:p>
          <a:p>
            <a:endParaRPr lang="en-US" sz="2300" dirty="0">
              <a:effectLst/>
            </a:endParaRPr>
          </a:p>
        </p:txBody>
      </p:sp>
    </p:spTree>
    <p:custDataLst>
      <p:tags r:id="rId1"/>
    </p:custDataLst>
    <p:extLst>
      <p:ext uri="{BB962C8B-B14F-4D97-AF65-F5344CB8AC3E}">
        <p14:creationId xmlns:p14="http://schemas.microsoft.com/office/powerpoint/2010/main" val="1192767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ctrTitle"/>
          </p:nvPr>
        </p:nvSpPr>
        <p:spPr/>
        <p:txBody>
          <a:bodyPr>
            <a:normAutofit fontScale="90000"/>
          </a:bodyPr>
          <a:lstStyle/>
          <a:p>
            <a:pPr eaLnBrk="1" hangingPunct="1">
              <a:defRPr/>
            </a:pPr>
            <a:r>
              <a:rPr lang="en-US" dirty="0" smtClean="0"/>
              <a:t/>
            </a:r>
            <a:br>
              <a:rPr lang="en-US" dirty="0" smtClean="0"/>
            </a:br>
            <a:r>
              <a:rPr lang="en-US" dirty="0" smtClean="0"/>
              <a:t>IHSA Assigning &amp;</a:t>
            </a:r>
            <a:br>
              <a:rPr lang="en-US" dirty="0" smtClean="0"/>
            </a:br>
            <a:r>
              <a:rPr lang="en-US" dirty="0"/>
              <a:t>T</a:t>
            </a:r>
            <a:r>
              <a:rPr lang="en-US" dirty="0" smtClean="0"/>
              <a:t>he Geographic Principle</a:t>
            </a:r>
            <a:br>
              <a:rPr lang="en-US" dirty="0" smtClean="0"/>
            </a:br>
            <a:r>
              <a:rPr lang="en-US" dirty="0" smtClean="0"/>
              <a:t>by Matt Troha</a:t>
            </a:r>
          </a:p>
        </p:txBody>
      </p:sp>
      <p:sp>
        <p:nvSpPr>
          <p:cNvPr id="24579" name="Subtitle 1"/>
          <p:cNvSpPr>
            <a:spLocks noGrp="1"/>
          </p:cNvSpPr>
          <p:nvPr>
            <p:ph type="subTitle" idx="1"/>
          </p:nvPr>
        </p:nvSpPr>
        <p:spPr>
          <a:xfrm>
            <a:off x="457200" y="2819400"/>
            <a:ext cx="8382000" cy="3429000"/>
          </a:xfrm>
        </p:spPr>
        <p:txBody>
          <a:bodyPr/>
          <a:lstStyle/>
          <a:p>
            <a:pPr algn="l">
              <a:spcBef>
                <a:spcPct val="0"/>
              </a:spcBef>
            </a:pPr>
            <a:r>
              <a:rPr lang="en-US" sz="3600" dirty="0" smtClean="0"/>
              <a:t>At some point this year…</a:t>
            </a:r>
          </a:p>
          <a:p>
            <a:pPr algn="l">
              <a:spcBef>
                <a:spcPct val="0"/>
              </a:spcBef>
            </a:pPr>
            <a:r>
              <a:rPr lang="en-US" sz="3600" dirty="0" smtClean="0"/>
              <a:t>a coach, athletic director, athlete, parent or fan will </a:t>
            </a:r>
            <a:r>
              <a:rPr lang="en-US" sz="3600" i="1" dirty="0" smtClean="0">
                <a:solidFill>
                  <a:srgbClr val="FFFF00"/>
                </a:solidFill>
              </a:rPr>
              <a:t>ask</a:t>
            </a:r>
            <a:r>
              <a:rPr lang="en-US" sz="3600" dirty="0" smtClean="0">
                <a:solidFill>
                  <a:srgbClr val="FFFF00"/>
                </a:solidFill>
              </a:rPr>
              <a:t> </a:t>
            </a:r>
            <a:r>
              <a:rPr lang="en-US" sz="3600" dirty="0" smtClean="0"/>
              <a:t>you about the IHSA’s postseason assignments. This presentation is designed to show you how that process works.</a:t>
            </a:r>
          </a:p>
        </p:txBody>
      </p:sp>
    </p:spTree>
    <p:custDataLst>
      <p:tags r:id="rId1"/>
    </p:custDataLst>
    <p:extLst>
      <p:ext uri="{BB962C8B-B14F-4D97-AF65-F5344CB8AC3E}">
        <p14:creationId xmlns:p14="http://schemas.microsoft.com/office/powerpoint/2010/main" val="326267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State Series Classes</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457200" y="1646238"/>
            <a:ext cx="5029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400" i="1" u="sng" dirty="0" smtClean="0">
                <a:solidFill>
                  <a:srgbClr val="FFC000"/>
                </a:solidFill>
              </a:rPr>
              <a:t>ONE CLASS</a:t>
            </a:r>
          </a:p>
          <a:p>
            <a:r>
              <a:rPr lang="en-US" sz="2400" dirty="0" smtClean="0"/>
              <a:t>Boys &amp; Girls Bowling	     </a:t>
            </a:r>
          </a:p>
          <a:p>
            <a:r>
              <a:rPr lang="en-US" sz="2400" dirty="0" smtClean="0"/>
              <a:t>Boys &amp; Girls Gymnastics</a:t>
            </a:r>
          </a:p>
          <a:p>
            <a:r>
              <a:rPr lang="en-US" sz="2400" dirty="0" smtClean="0"/>
              <a:t>Boys &amp; Girls Swimming </a:t>
            </a:r>
          </a:p>
          <a:p>
            <a:pPr marL="0" indent="0">
              <a:buNone/>
            </a:pPr>
            <a:r>
              <a:rPr lang="en-US" sz="2400" dirty="0"/>
              <a:t> </a:t>
            </a:r>
            <a:r>
              <a:rPr lang="en-US" sz="2400" dirty="0" smtClean="0"/>
              <a:t>   &amp; Diving</a:t>
            </a:r>
          </a:p>
          <a:p>
            <a:r>
              <a:rPr lang="en-US" sz="2400" dirty="0" smtClean="0"/>
              <a:t>Boys &amp; Girls Tennis</a:t>
            </a:r>
          </a:p>
          <a:p>
            <a:r>
              <a:rPr lang="en-US" sz="2400" dirty="0" smtClean="0"/>
              <a:t>Boys Volleyball</a:t>
            </a:r>
          </a:p>
          <a:p>
            <a:r>
              <a:rPr lang="en-US" sz="2400" dirty="0" smtClean="0"/>
              <a:t>Boys &amp; Girls Water Polo</a:t>
            </a:r>
          </a:p>
          <a:p>
            <a:r>
              <a:rPr lang="en-US" sz="2400" dirty="0" smtClean="0"/>
              <a:t>Girls Badminton</a:t>
            </a:r>
          </a:p>
          <a:p>
            <a:r>
              <a:rPr lang="en-US" sz="2400" dirty="0"/>
              <a:t> </a:t>
            </a:r>
            <a:r>
              <a:rPr lang="en-US" sz="2400" dirty="0" smtClean="0"/>
              <a:t>Competitive Dance</a:t>
            </a:r>
          </a:p>
          <a:p>
            <a:r>
              <a:rPr lang="en-US" sz="2400" dirty="0" smtClean="0"/>
              <a:t>All other activities</a:t>
            </a:r>
          </a:p>
          <a:p>
            <a:endParaRPr lang="en-US" sz="2400" dirty="0"/>
          </a:p>
        </p:txBody>
      </p:sp>
      <p:sp>
        <p:nvSpPr>
          <p:cNvPr id="5" name="PPTShape_0"/>
          <p:cNvSpPr txBox="1">
            <a:spLocks/>
          </p:cNvSpPr>
          <p:nvPr/>
        </p:nvSpPr>
        <p:spPr bwMode="auto">
          <a:xfrm>
            <a:off x="5486400" y="1646238"/>
            <a:ext cx="3657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400" i="1" u="sng" dirty="0" smtClean="0">
                <a:solidFill>
                  <a:srgbClr val="FFC000"/>
                </a:solidFill>
              </a:rPr>
              <a:t>TWO CLASS (A, AA)</a:t>
            </a:r>
          </a:p>
          <a:p>
            <a:r>
              <a:rPr lang="en-US" sz="2400" dirty="0" smtClean="0"/>
              <a:t>Girls Golf	     </a:t>
            </a:r>
          </a:p>
          <a:p>
            <a:r>
              <a:rPr lang="en-US" sz="2400" dirty="0" smtClean="0"/>
              <a:t>Scholastic Bowl</a:t>
            </a:r>
            <a:endParaRPr lang="en-US" sz="2400" dirty="0"/>
          </a:p>
        </p:txBody>
      </p:sp>
    </p:spTree>
    <p:custDataLst>
      <p:tags r:id="rId1"/>
    </p:custDataLst>
    <p:extLst>
      <p:ext uri="{BB962C8B-B14F-4D97-AF65-F5344CB8AC3E}">
        <p14:creationId xmlns:p14="http://schemas.microsoft.com/office/powerpoint/2010/main" val="1199363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State Series Classes</a:t>
            </a:r>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381000" y="1646238"/>
            <a:ext cx="5029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300" i="1" u="sng" dirty="0" smtClean="0">
                <a:solidFill>
                  <a:srgbClr val="FFC000"/>
                </a:solidFill>
              </a:rPr>
              <a:t>THREE CLASS (1A, 2A, 3A)</a:t>
            </a:r>
          </a:p>
          <a:p>
            <a:r>
              <a:rPr lang="en-US" sz="2300" dirty="0" smtClean="0"/>
              <a:t>Boys &amp; Girls Cross Country</a:t>
            </a:r>
          </a:p>
          <a:p>
            <a:r>
              <a:rPr lang="en-US" sz="2300" dirty="0" smtClean="0"/>
              <a:t>Boys Golf</a:t>
            </a:r>
          </a:p>
          <a:p>
            <a:r>
              <a:rPr lang="en-US" sz="2300" dirty="0" smtClean="0"/>
              <a:t>Boys &amp; Girls Soccer</a:t>
            </a:r>
          </a:p>
          <a:p>
            <a:r>
              <a:rPr lang="en-US" sz="2300" dirty="0" smtClean="0"/>
              <a:t>Boys &amp; Girls Track &amp; Field</a:t>
            </a:r>
          </a:p>
          <a:p>
            <a:r>
              <a:rPr lang="en-US" sz="2300" dirty="0" smtClean="0"/>
              <a:t>Boys Wrestling</a:t>
            </a:r>
          </a:p>
          <a:p>
            <a:endParaRPr lang="en-US" sz="2300" dirty="0"/>
          </a:p>
        </p:txBody>
      </p:sp>
      <p:sp>
        <p:nvSpPr>
          <p:cNvPr id="5" name="PPTShape_0"/>
          <p:cNvSpPr txBox="1">
            <a:spLocks/>
          </p:cNvSpPr>
          <p:nvPr/>
        </p:nvSpPr>
        <p:spPr bwMode="auto">
          <a:xfrm>
            <a:off x="5105400" y="1646238"/>
            <a:ext cx="396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300" i="1" u="sng" dirty="0" smtClean="0">
                <a:solidFill>
                  <a:srgbClr val="FFC000"/>
                </a:solidFill>
              </a:rPr>
              <a:t>FOUR CLASS (1A, 2A, 3A, 4A)</a:t>
            </a:r>
          </a:p>
          <a:p>
            <a:r>
              <a:rPr lang="en-US" sz="2300" dirty="0" smtClean="0"/>
              <a:t>Baseball</a:t>
            </a:r>
          </a:p>
          <a:p>
            <a:r>
              <a:rPr lang="en-US" sz="2300" dirty="0" smtClean="0"/>
              <a:t>Boys &amp; Girls Basketball</a:t>
            </a:r>
          </a:p>
          <a:p>
            <a:r>
              <a:rPr lang="en-US" sz="2300" dirty="0" smtClean="0"/>
              <a:t>Cheerleading</a:t>
            </a:r>
          </a:p>
          <a:p>
            <a:r>
              <a:rPr lang="en-US" sz="2300" dirty="0" smtClean="0"/>
              <a:t>Softball</a:t>
            </a:r>
          </a:p>
          <a:p>
            <a:r>
              <a:rPr lang="en-US" sz="2300" dirty="0" smtClean="0"/>
              <a:t>Girls Volleyball</a:t>
            </a:r>
            <a:endParaRPr lang="en-US" sz="2300" dirty="0"/>
          </a:p>
        </p:txBody>
      </p:sp>
      <p:sp>
        <p:nvSpPr>
          <p:cNvPr id="6" name="PPTShape_1"/>
          <p:cNvSpPr txBox="1">
            <a:spLocks/>
          </p:cNvSpPr>
          <p:nvPr/>
        </p:nvSpPr>
        <p:spPr bwMode="auto">
          <a:xfrm>
            <a:off x="152400" y="4922838"/>
            <a:ext cx="8839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None/>
            </a:pPr>
            <a:r>
              <a:rPr lang="en-US" sz="2300" i="1" u="sng" dirty="0" smtClean="0">
                <a:solidFill>
                  <a:srgbClr val="FFC000"/>
                </a:solidFill>
              </a:rPr>
              <a:t>EIGHT CLASS (1A – 8A)</a:t>
            </a:r>
          </a:p>
          <a:p>
            <a:pPr algn="ctr"/>
            <a:r>
              <a:rPr lang="en-US" sz="2300" dirty="0" smtClean="0"/>
              <a:t>Football Playoffs </a:t>
            </a:r>
          </a:p>
          <a:p>
            <a:pPr algn="ctr"/>
            <a:endParaRPr lang="en-US" sz="2300" dirty="0"/>
          </a:p>
        </p:txBody>
      </p:sp>
    </p:spTree>
    <p:custDataLst>
      <p:tags r:id="rId1"/>
    </p:custDataLst>
    <p:extLst>
      <p:ext uri="{BB962C8B-B14F-4D97-AF65-F5344CB8AC3E}">
        <p14:creationId xmlns:p14="http://schemas.microsoft.com/office/powerpoint/2010/main" val="1172990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Sport Distinctions</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609600" y="1646238"/>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400" i="1" u="sng" dirty="0" smtClean="0">
                <a:solidFill>
                  <a:srgbClr val="FFC000"/>
                </a:solidFill>
              </a:rPr>
              <a:t>INDIVIDUAL</a:t>
            </a:r>
            <a:r>
              <a:rPr lang="en-US" sz="2400" dirty="0"/>
              <a:t>		</a:t>
            </a:r>
          </a:p>
          <a:p>
            <a:r>
              <a:rPr lang="en-US" sz="2300" dirty="0" smtClean="0"/>
              <a:t>Girls Badminton</a:t>
            </a:r>
          </a:p>
          <a:p>
            <a:r>
              <a:rPr lang="en-US" sz="2300" dirty="0"/>
              <a:t>Boys &amp; Girls Bowling</a:t>
            </a:r>
          </a:p>
          <a:p>
            <a:r>
              <a:rPr lang="en-US" sz="2300" dirty="0" smtClean="0"/>
              <a:t>Boys &amp; Girls Cross Country</a:t>
            </a:r>
          </a:p>
          <a:p>
            <a:r>
              <a:rPr lang="en-US" sz="2300" dirty="0" smtClean="0"/>
              <a:t>Boys &amp; Girls Golf</a:t>
            </a:r>
          </a:p>
          <a:p>
            <a:r>
              <a:rPr lang="en-US" sz="2300" dirty="0" smtClean="0"/>
              <a:t>Boys &amp; Girls Gymnastics</a:t>
            </a:r>
          </a:p>
          <a:p>
            <a:r>
              <a:rPr lang="en-US" sz="2300" dirty="0" smtClean="0"/>
              <a:t>Boys &amp; Girls Swimming &amp; Diving</a:t>
            </a:r>
          </a:p>
          <a:p>
            <a:r>
              <a:rPr lang="en-US" sz="2300" dirty="0" smtClean="0"/>
              <a:t>Boys &amp; Girls Tennis</a:t>
            </a:r>
          </a:p>
          <a:p>
            <a:r>
              <a:rPr lang="en-US" sz="2300" dirty="0" smtClean="0"/>
              <a:t>Boys &amp; Girls Track &amp; Field</a:t>
            </a:r>
          </a:p>
          <a:p>
            <a:r>
              <a:rPr lang="en-US" sz="2300" dirty="0" smtClean="0"/>
              <a:t>Boys Individual Wrestling</a:t>
            </a:r>
            <a:r>
              <a:rPr lang="en-US" sz="2400" dirty="0"/>
              <a:t>	</a:t>
            </a:r>
            <a:endParaRPr lang="en-US" sz="2400" dirty="0">
              <a:effectLst/>
            </a:endParaRPr>
          </a:p>
        </p:txBody>
      </p:sp>
      <p:sp>
        <p:nvSpPr>
          <p:cNvPr id="6" name="PPTShape_0"/>
          <p:cNvSpPr txBox="1">
            <a:spLocks/>
          </p:cNvSpPr>
          <p:nvPr/>
        </p:nvSpPr>
        <p:spPr bwMode="auto">
          <a:xfrm>
            <a:off x="5257800" y="1646238"/>
            <a:ext cx="38862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300" i="1" u="sng" dirty="0" smtClean="0">
                <a:solidFill>
                  <a:srgbClr val="FFC000"/>
                </a:solidFill>
              </a:rPr>
              <a:t>TEAM BRACKETED</a:t>
            </a:r>
            <a:endParaRPr lang="en-US" sz="2300" i="1" dirty="0">
              <a:solidFill>
                <a:srgbClr val="FFC000"/>
              </a:solidFill>
            </a:endParaRPr>
          </a:p>
          <a:p>
            <a:r>
              <a:rPr lang="en-US" sz="2300" dirty="0" smtClean="0"/>
              <a:t>Baseball</a:t>
            </a:r>
          </a:p>
          <a:p>
            <a:r>
              <a:rPr lang="en-US" sz="2300" dirty="0" smtClean="0"/>
              <a:t>Boys &amp; Girls Basketball</a:t>
            </a:r>
          </a:p>
          <a:p>
            <a:r>
              <a:rPr lang="en-US" sz="2300" dirty="0" smtClean="0"/>
              <a:t>Football</a:t>
            </a:r>
          </a:p>
          <a:p>
            <a:r>
              <a:rPr lang="en-US" sz="2300" dirty="0" smtClean="0"/>
              <a:t>Boys &amp; Girls Soccer</a:t>
            </a:r>
          </a:p>
          <a:p>
            <a:r>
              <a:rPr lang="en-US" sz="2300" dirty="0" smtClean="0"/>
              <a:t>Softball</a:t>
            </a:r>
          </a:p>
          <a:p>
            <a:r>
              <a:rPr lang="en-US" sz="2300" dirty="0" smtClean="0"/>
              <a:t>Boys &amp; Girls Volleyball</a:t>
            </a:r>
          </a:p>
          <a:p>
            <a:r>
              <a:rPr lang="en-US" sz="2300" dirty="0" smtClean="0"/>
              <a:t>Boys &amp; Girls Water Polo</a:t>
            </a:r>
          </a:p>
          <a:p>
            <a:r>
              <a:rPr lang="en-US" sz="2300" dirty="0" smtClean="0"/>
              <a:t>Dual Team Wrestling</a:t>
            </a:r>
          </a:p>
          <a:p>
            <a:endParaRPr lang="en-US" sz="2300" dirty="0" smtClean="0"/>
          </a:p>
          <a:p>
            <a:pPr marL="0" indent="0">
              <a:buNone/>
            </a:pPr>
            <a:r>
              <a:rPr lang="en-US" sz="2300" i="1" u="sng" dirty="0">
                <a:solidFill>
                  <a:srgbClr val="FFC000"/>
                </a:solidFill>
              </a:rPr>
              <a:t>TEAM</a:t>
            </a:r>
            <a:endParaRPr lang="en-US" sz="2300" dirty="0"/>
          </a:p>
          <a:p>
            <a:r>
              <a:rPr lang="en-US" sz="2300" dirty="0" smtClean="0"/>
              <a:t>Cheerleading</a:t>
            </a:r>
            <a:endParaRPr lang="en-US" sz="2300" dirty="0"/>
          </a:p>
          <a:p>
            <a:r>
              <a:rPr lang="en-US" sz="2300" dirty="0"/>
              <a:t>Dance</a:t>
            </a:r>
          </a:p>
          <a:p>
            <a:endParaRPr lang="en-US" sz="2300" dirty="0" smtClean="0"/>
          </a:p>
          <a:p>
            <a:endParaRPr lang="en-US" sz="2300" dirty="0" smtClean="0"/>
          </a:p>
          <a:p>
            <a:endParaRPr lang="en-US" sz="2300" dirty="0" smtClean="0"/>
          </a:p>
          <a:p>
            <a:pPr marL="0" indent="0">
              <a:buNone/>
            </a:pPr>
            <a:endParaRPr lang="en-US" sz="2300" dirty="0" smtClean="0"/>
          </a:p>
          <a:p>
            <a:endParaRPr lang="en-US" sz="2300" dirty="0" smtClean="0"/>
          </a:p>
          <a:p>
            <a:endParaRPr lang="en-US" sz="2300" dirty="0"/>
          </a:p>
          <a:p>
            <a:endParaRPr lang="en-US" sz="2300" dirty="0">
              <a:effectLst/>
            </a:endParaRPr>
          </a:p>
        </p:txBody>
      </p:sp>
    </p:spTree>
    <p:custDataLst>
      <p:tags r:id="rId1"/>
    </p:custDataLst>
    <p:extLst>
      <p:ext uri="{BB962C8B-B14F-4D97-AF65-F5344CB8AC3E}">
        <p14:creationId xmlns:p14="http://schemas.microsoft.com/office/powerpoint/2010/main" val="152439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State Series Advancement</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914400" y="1646238"/>
            <a:ext cx="3733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400" i="1" u="sng" dirty="0" smtClean="0">
                <a:solidFill>
                  <a:srgbClr val="FFC000"/>
                </a:solidFill>
              </a:rPr>
              <a:t>INDIVIDUAL</a:t>
            </a:r>
            <a:r>
              <a:rPr lang="en-US" sz="2400" dirty="0"/>
              <a:t>		</a:t>
            </a:r>
          </a:p>
          <a:p>
            <a:r>
              <a:rPr lang="en-US" sz="2400" dirty="0"/>
              <a:t>Regional 		</a:t>
            </a:r>
            <a:r>
              <a:rPr lang="en-US" sz="2400" dirty="0" smtClean="0"/>
              <a:t>  	</a:t>
            </a:r>
            <a:r>
              <a:rPr lang="en-US" sz="2400" dirty="0" smtClean="0">
                <a:latin typeface="Wingdings 3" pitchFamily="18" charset="2"/>
              </a:rPr>
              <a:t>i</a:t>
            </a:r>
            <a:r>
              <a:rPr lang="en-US" sz="2400" dirty="0" smtClean="0"/>
              <a:t>	</a:t>
            </a:r>
            <a:r>
              <a:rPr lang="en-US" sz="2400" dirty="0"/>
              <a:t>	</a:t>
            </a:r>
          </a:p>
          <a:p>
            <a:r>
              <a:rPr lang="en-US" sz="2400" dirty="0"/>
              <a:t>Sectional 			</a:t>
            </a:r>
            <a:r>
              <a:rPr lang="en-US" sz="2400" dirty="0" smtClean="0">
                <a:latin typeface="Wingdings 3" pitchFamily="18" charset="2"/>
              </a:rPr>
              <a:t>i</a:t>
            </a:r>
            <a:r>
              <a:rPr lang="en-US" sz="2400" dirty="0"/>
              <a:t>		</a:t>
            </a:r>
            <a:endParaRPr lang="en-US" sz="2400" dirty="0" smtClean="0"/>
          </a:p>
          <a:p>
            <a:r>
              <a:rPr lang="en-US" sz="2400" dirty="0" smtClean="0"/>
              <a:t>State </a:t>
            </a:r>
            <a:r>
              <a:rPr lang="en-US" sz="2400" dirty="0"/>
              <a:t>Final			</a:t>
            </a:r>
            <a:endParaRPr lang="en-US" sz="2400" dirty="0" smtClean="0"/>
          </a:p>
          <a:p>
            <a:pPr marL="0" indent="0">
              <a:buNone/>
            </a:pPr>
            <a:r>
              <a:rPr lang="en-US" sz="2400" dirty="0" smtClean="0"/>
              <a:t>         </a:t>
            </a:r>
            <a:r>
              <a:rPr lang="en-US" sz="2400" i="1" dirty="0"/>
              <a:t>or				</a:t>
            </a:r>
            <a:r>
              <a:rPr lang="en-US" sz="2400" i="1" dirty="0" smtClean="0"/>
              <a:t>	</a:t>
            </a:r>
            <a:endParaRPr lang="en-US" sz="2400" dirty="0"/>
          </a:p>
          <a:p>
            <a:r>
              <a:rPr lang="en-US" sz="2400" dirty="0"/>
              <a:t>Sectional</a:t>
            </a:r>
          </a:p>
          <a:p>
            <a:pPr marL="0" indent="0">
              <a:buNone/>
            </a:pPr>
            <a:r>
              <a:rPr lang="en-US" sz="2400" dirty="0"/>
              <a:t>	</a:t>
            </a:r>
            <a:r>
              <a:rPr lang="en-US" sz="2400" dirty="0" smtClean="0">
                <a:latin typeface="Wingdings 3" pitchFamily="18" charset="2"/>
              </a:rPr>
              <a:t>i</a:t>
            </a:r>
            <a:endParaRPr lang="en-US" sz="2400" dirty="0">
              <a:latin typeface="Wingdings 3" pitchFamily="18" charset="2"/>
            </a:endParaRPr>
          </a:p>
          <a:p>
            <a:r>
              <a:rPr lang="en-US" sz="2400" dirty="0"/>
              <a:t>State Final				</a:t>
            </a:r>
            <a:endParaRPr lang="en-US" sz="2400" dirty="0">
              <a:effectLst/>
            </a:endParaRPr>
          </a:p>
        </p:txBody>
      </p:sp>
      <p:sp>
        <p:nvSpPr>
          <p:cNvPr id="6" name="PPTShape_0"/>
          <p:cNvSpPr txBox="1">
            <a:spLocks/>
          </p:cNvSpPr>
          <p:nvPr/>
        </p:nvSpPr>
        <p:spPr bwMode="auto">
          <a:xfrm>
            <a:off x="5105400" y="1646238"/>
            <a:ext cx="38862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400" i="1" u="sng" dirty="0" smtClean="0">
                <a:solidFill>
                  <a:srgbClr val="FFC000"/>
                </a:solidFill>
              </a:rPr>
              <a:t>TEAM BRACKETED</a:t>
            </a:r>
            <a:endParaRPr lang="en-US" sz="2400" i="1" dirty="0">
              <a:solidFill>
                <a:srgbClr val="FFC000"/>
              </a:solidFill>
            </a:endParaRPr>
          </a:p>
          <a:p>
            <a:r>
              <a:rPr lang="en-US" sz="2400" dirty="0" smtClean="0"/>
              <a:t>Regional </a:t>
            </a:r>
            <a:r>
              <a:rPr lang="en-US" sz="2400" dirty="0"/>
              <a:t>(</a:t>
            </a:r>
            <a:r>
              <a:rPr lang="en-US" sz="2400" dirty="0" smtClean="0"/>
              <a:t>32 sites)</a:t>
            </a:r>
            <a:r>
              <a:rPr lang="en-US" sz="2400" dirty="0"/>
              <a:t>	</a:t>
            </a:r>
          </a:p>
          <a:p>
            <a:pPr marL="0" indent="0">
              <a:buNone/>
            </a:pPr>
            <a:r>
              <a:rPr lang="en-US" sz="2400" dirty="0"/>
              <a:t>	</a:t>
            </a:r>
            <a:r>
              <a:rPr lang="en-US" sz="2400" dirty="0" smtClean="0">
                <a:latin typeface="Wingdings 3" pitchFamily="18" charset="2"/>
              </a:rPr>
              <a:t>i</a:t>
            </a:r>
            <a:endParaRPr lang="en-US" sz="2400" dirty="0">
              <a:latin typeface="Wingdings 3" pitchFamily="18" charset="2"/>
            </a:endParaRPr>
          </a:p>
          <a:p>
            <a:r>
              <a:rPr lang="en-US" sz="2400" dirty="0" smtClean="0"/>
              <a:t>Sectional </a:t>
            </a:r>
            <a:r>
              <a:rPr lang="en-US" sz="2400" dirty="0"/>
              <a:t>(</a:t>
            </a:r>
            <a:r>
              <a:rPr lang="en-US" sz="2400" dirty="0" smtClean="0"/>
              <a:t>8 sites) </a:t>
            </a:r>
            <a:r>
              <a:rPr lang="en-US" sz="2400" dirty="0">
                <a:solidFill>
                  <a:srgbClr val="FFC000"/>
                </a:solidFill>
              </a:rPr>
              <a:t>*</a:t>
            </a:r>
          </a:p>
          <a:p>
            <a:pPr marL="0" indent="0">
              <a:buNone/>
            </a:pPr>
            <a:r>
              <a:rPr lang="en-US" sz="2400" dirty="0"/>
              <a:t>	</a:t>
            </a:r>
            <a:r>
              <a:rPr lang="en-US" sz="2400" dirty="0" smtClean="0">
                <a:latin typeface="Wingdings 3" pitchFamily="18" charset="2"/>
              </a:rPr>
              <a:t>i</a:t>
            </a:r>
            <a:r>
              <a:rPr lang="en-US" sz="2400" dirty="0"/>
              <a:t>	</a:t>
            </a:r>
            <a:endParaRPr lang="en-US" sz="2400" dirty="0" smtClean="0"/>
          </a:p>
          <a:p>
            <a:r>
              <a:rPr lang="en-US" sz="2400" dirty="0" smtClean="0"/>
              <a:t>Super-Sectional </a:t>
            </a:r>
            <a:r>
              <a:rPr lang="en-US" sz="2400" dirty="0"/>
              <a:t>(</a:t>
            </a:r>
            <a:r>
              <a:rPr lang="en-US" sz="2400" dirty="0" smtClean="0"/>
              <a:t>4) </a:t>
            </a:r>
            <a:r>
              <a:rPr lang="en-US" sz="2400" dirty="0" smtClean="0">
                <a:solidFill>
                  <a:srgbClr val="FFC000"/>
                </a:solidFill>
              </a:rPr>
              <a:t>**</a:t>
            </a:r>
          </a:p>
          <a:p>
            <a:pPr marL="0" indent="0">
              <a:buNone/>
            </a:pPr>
            <a:r>
              <a:rPr lang="en-US" sz="2400" dirty="0" smtClean="0"/>
              <a:t>            </a:t>
            </a:r>
            <a:r>
              <a:rPr lang="en-US" sz="2400" dirty="0" smtClean="0">
                <a:latin typeface="Wingdings 3" pitchFamily="18" charset="2"/>
              </a:rPr>
              <a:t>i</a:t>
            </a:r>
          </a:p>
          <a:p>
            <a:r>
              <a:rPr lang="en-US" sz="2400" dirty="0" smtClean="0"/>
              <a:t>State </a:t>
            </a:r>
            <a:r>
              <a:rPr lang="en-US" sz="2400" dirty="0"/>
              <a:t>Final 	</a:t>
            </a:r>
          </a:p>
          <a:p>
            <a:endParaRPr lang="en-US" sz="3000" dirty="0" smtClean="0">
              <a:effectLst/>
            </a:endParaRPr>
          </a:p>
          <a:p>
            <a:pPr marL="0" indent="0">
              <a:buNone/>
            </a:pPr>
            <a:r>
              <a:rPr lang="en-US" sz="2200" i="1" dirty="0" smtClean="0">
                <a:solidFill>
                  <a:srgbClr val="FFC000"/>
                </a:solidFill>
              </a:rPr>
              <a:t>   * Some start at Sectionals</a:t>
            </a:r>
          </a:p>
          <a:p>
            <a:pPr marL="0" indent="0">
              <a:buNone/>
            </a:pPr>
            <a:r>
              <a:rPr lang="en-US" sz="2200" i="1" dirty="0">
                <a:solidFill>
                  <a:srgbClr val="FFC000"/>
                </a:solidFill>
              </a:rPr>
              <a:t> </a:t>
            </a:r>
            <a:r>
              <a:rPr lang="en-US" sz="2200" i="1" dirty="0" smtClean="0">
                <a:solidFill>
                  <a:srgbClr val="FFC000"/>
                </a:solidFill>
              </a:rPr>
              <a:t>  </a:t>
            </a:r>
            <a:endParaRPr lang="en-US" sz="800" i="1" dirty="0" smtClean="0">
              <a:solidFill>
                <a:srgbClr val="FFC000"/>
              </a:solidFill>
            </a:endParaRPr>
          </a:p>
          <a:p>
            <a:pPr marL="0" indent="0">
              <a:buNone/>
            </a:pPr>
            <a:r>
              <a:rPr lang="en-US" sz="2200" i="1" dirty="0">
                <a:solidFill>
                  <a:srgbClr val="FFC000"/>
                </a:solidFill>
              </a:rPr>
              <a:t> </a:t>
            </a:r>
            <a:r>
              <a:rPr lang="en-US" sz="2200" i="1" dirty="0" smtClean="0">
                <a:solidFill>
                  <a:srgbClr val="FFC000"/>
                </a:solidFill>
              </a:rPr>
              <a:t>** </a:t>
            </a:r>
            <a:r>
              <a:rPr lang="en-US" sz="2000" i="1" dirty="0" smtClean="0">
                <a:solidFill>
                  <a:srgbClr val="FFC000"/>
                </a:solidFill>
              </a:rPr>
              <a:t>No Super-Sectionals for   </a:t>
            </a:r>
          </a:p>
          <a:p>
            <a:pPr marL="0" indent="0">
              <a:buNone/>
            </a:pPr>
            <a:r>
              <a:rPr lang="en-US" sz="2000" i="1" dirty="0" smtClean="0">
                <a:solidFill>
                  <a:srgbClr val="FFC000"/>
                </a:solidFill>
              </a:rPr>
              <a:t>      Water Polo, Boys Volleyball </a:t>
            </a:r>
          </a:p>
          <a:p>
            <a:pPr marL="0" indent="0">
              <a:buNone/>
            </a:pPr>
            <a:r>
              <a:rPr lang="en-US" sz="2000" i="1" dirty="0">
                <a:solidFill>
                  <a:srgbClr val="FFC000"/>
                </a:solidFill>
              </a:rPr>
              <a:t> </a:t>
            </a:r>
            <a:r>
              <a:rPr lang="en-US" sz="2000" i="1" dirty="0" smtClean="0">
                <a:solidFill>
                  <a:srgbClr val="FFC000"/>
                </a:solidFill>
              </a:rPr>
              <a:t>     or  Dual Team Wrestling</a:t>
            </a:r>
            <a:endParaRPr lang="en-US" sz="2000" i="1" dirty="0">
              <a:solidFill>
                <a:srgbClr val="FFC000"/>
              </a:solidFill>
            </a:endParaRPr>
          </a:p>
        </p:txBody>
      </p:sp>
    </p:spTree>
    <p:custDataLst>
      <p:tags r:id="rId1"/>
    </p:custDataLst>
    <p:extLst>
      <p:ext uri="{BB962C8B-B14F-4D97-AF65-F5344CB8AC3E}">
        <p14:creationId xmlns:p14="http://schemas.microsoft.com/office/powerpoint/2010/main" val="3966046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Policy 18</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914400" y="1524000"/>
            <a:ext cx="7696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000" i="1" u="sng" dirty="0" smtClean="0">
                <a:solidFill>
                  <a:srgbClr val="FFC000"/>
                </a:solidFill>
              </a:rPr>
              <a:t>GEOGRAPHIC  PRINCIPLE</a:t>
            </a:r>
            <a:endParaRPr lang="en-US" sz="2000" dirty="0"/>
          </a:p>
          <a:p>
            <a:r>
              <a:rPr lang="en-US" sz="2000" dirty="0"/>
              <a:t>1. The State Series is designed to determine a State Champion. The </a:t>
            </a:r>
            <a:r>
              <a:rPr lang="en-US" sz="2000" u="sng" dirty="0">
                <a:solidFill>
                  <a:srgbClr val="FFC000"/>
                </a:solidFill>
              </a:rPr>
              <a:t>State Series is not intended to necessarily advance the best teams </a:t>
            </a:r>
            <a:r>
              <a:rPr lang="en-US" sz="2000" dirty="0"/>
              <a:t>in the state to the State Final.</a:t>
            </a:r>
          </a:p>
          <a:p>
            <a:endParaRPr lang="en-US" sz="2000" dirty="0"/>
          </a:p>
          <a:p>
            <a:r>
              <a:rPr lang="en-US" sz="2000" dirty="0"/>
              <a:t>2. Representation in an IHSA State Final Tournament is </a:t>
            </a:r>
            <a:r>
              <a:rPr lang="en-US" sz="2000" u="sng" dirty="0">
                <a:solidFill>
                  <a:srgbClr val="FFC000"/>
                </a:solidFill>
              </a:rPr>
              <a:t>determined on a geographic basis </a:t>
            </a:r>
            <a:r>
              <a:rPr lang="en-US" sz="2000" dirty="0"/>
              <a:t>— that is, schools advancing to the State Final Tournament (or in Boys Football, the State Final Game) qualify from given geographical areas of the state. Pairings for the State Final Tournament are determined every year in a drawing that is open to the media/public.</a:t>
            </a:r>
          </a:p>
          <a:p>
            <a:endParaRPr lang="en-US" sz="2000" dirty="0"/>
          </a:p>
          <a:p>
            <a:r>
              <a:rPr lang="en-US" sz="2000" dirty="0"/>
              <a:t>3. The number of schools in a State Final Tournament, and levels of competition in the State Series, are determined by the number of schools entered in the series</a:t>
            </a:r>
            <a:r>
              <a:rPr lang="en-US" sz="2000" dirty="0" smtClean="0"/>
              <a:t>.</a:t>
            </a:r>
            <a:endParaRPr lang="en-US" sz="2000" dirty="0">
              <a:effectLst/>
            </a:endParaRPr>
          </a:p>
        </p:txBody>
      </p:sp>
    </p:spTree>
    <p:custDataLst>
      <p:tags r:id="rId1"/>
    </p:custDataLst>
    <p:extLst>
      <p:ext uri="{BB962C8B-B14F-4D97-AF65-F5344CB8AC3E}">
        <p14:creationId xmlns:p14="http://schemas.microsoft.com/office/powerpoint/2010/main" val="2444726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Policy 18</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914400" y="1524000"/>
            <a:ext cx="7696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200" i="1" u="sng" dirty="0" smtClean="0">
                <a:solidFill>
                  <a:srgbClr val="FFC000"/>
                </a:solidFill>
              </a:rPr>
              <a:t>ELEMENTS  THAT  FACTOR  INTO  ASSIGNING</a:t>
            </a:r>
            <a:endParaRPr lang="en-US" sz="2200" dirty="0" smtClean="0"/>
          </a:p>
          <a:p>
            <a:r>
              <a:rPr lang="en-US" sz="2200" dirty="0" smtClean="0"/>
              <a:t>1. </a:t>
            </a:r>
            <a:r>
              <a:rPr lang="en-US" sz="2200" dirty="0"/>
              <a:t>Number of schools entered in state series and their locations; and</a:t>
            </a:r>
            <a:r>
              <a:rPr lang="en-US" sz="2200" dirty="0" smtClean="0"/>
              <a:t>,</a:t>
            </a:r>
          </a:p>
          <a:p>
            <a:pPr marL="0" indent="0">
              <a:buNone/>
            </a:pPr>
            <a:endParaRPr lang="en-US" sz="2200" dirty="0"/>
          </a:p>
          <a:p>
            <a:r>
              <a:rPr lang="en-US" sz="2200" dirty="0"/>
              <a:t>2</a:t>
            </a:r>
            <a:r>
              <a:rPr lang="en-US" sz="2200" dirty="0" smtClean="0"/>
              <a:t>. </a:t>
            </a:r>
            <a:r>
              <a:rPr lang="en-US" sz="2200" dirty="0"/>
              <a:t>Classification of schools in the state series</a:t>
            </a:r>
            <a:r>
              <a:rPr lang="en-US" sz="2200" dirty="0" smtClean="0"/>
              <a:t>.</a:t>
            </a:r>
          </a:p>
          <a:p>
            <a:pPr marL="0" indent="0">
              <a:buNone/>
            </a:pPr>
            <a:endParaRPr lang="en-US" sz="2200" dirty="0"/>
          </a:p>
          <a:p>
            <a:r>
              <a:rPr lang="en-US" sz="2200" dirty="0"/>
              <a:t>3</a:t>
            </a:r>
            <a:r>
              <a:rPr lang="en-US" sz="2200" dirty="0" smtClean="0"/>
              <a:t>. </a:t>
            </a:r>
            <a:r>
              <a:rPr lang="en-US" sz="2200" dirty="0"/>
              <a:t>In individual state series tournaments/meets, the number of schools with full teams assigned to the beginning competition </a:t>
            </a:r>
            <a:r>
              <a:rPr lang="en-US" sz="2200" dirty="0">
                <a:solidFill>
                  <a:srgbClr val="FFC000"/>
                </a:solidFill>
              </a:rPr>
              <a:t>is balanced as much as possible</a:t>
            </a:r>
            <a:r>
              <a:rPr lang="en-US" sz="2200" dirty="0"/>
              <a:t>. Travel distance to the tournament/meet site could justify an imbalance in the number of schools assigned to a site.</a:t>
            </a:r>
          </a:p>
        </p:txBody>
      </p:sp>
    </p:spTree>
    <p:custDataLst>
      <p:tags r:id="rId1"/>
    </p:custDataLst>
    <p:extLst>
      <p:ext uri="{BB962C8B-B14F-4D97-AF65-F5344CB8AC3E}">
        <p14:creationId xmlns:p14="http://schemas.microsoft.com/office/powerpoint/2010/main" val="753093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Policy 18</a:t>
            </a:r>
            <a:endParaRPr lang="en-US" dirty="0"/>
          </a:p>
        </p:txBody>
      </p:sp>
      <p:sp>
        <p:nvSpPr>
          <p:cNvPr id="3" name="Content Placeholder 2"/>
          <p:cNvSpPr>
            <a:spLocks noGrp="1"/>
          </p:cNvSpPr>
          <p:nvPr>
            <p:ph idx="1"/>
          </p:nvPr>
        </p:nvSpPr>
        <p:spPr>
          <a:xfrm>
            <a:off x="1228725" y="1646238"/>
            <a:ext cx="7458074" cy="4525962"/>
          </a:xfrm>
        </p:spPr>
        <p:txBody>
          <a:bodyPr numCol="1"/>
          <a:lstStyle/>
          <a:p>
            <a:pPr marL="0" indent="0">
              <a:buNone/>
            </a:pPr>
            <a:r>
              <a:rPr lang="en-US" sz="1200" dirty="0" smtClean="0"/>
              <a:t>		</a:t>
            </a:r>
            <a:endParaRPr lang="en-US" sz="1200" dirty="0"/>
          </a:p>
          <a:p>
            <a:pPr marL="0" indent="0">
              <a:buNone/>
            </a:pPr>
            <a:endParaRPr lang="en-US" sz="1200" dirty="0"/>
          </a:p>
          <a:p>
            <a:pPr marL="0" indent="0">
              <a:buNone/>
            </a:pPr>
            <a:endParaRPr lang="en-US" sz="1200" dirty="0"/>
          </a:p>
          <a:p>
            <a:endParaRPr lang="en-US" dirty="0"/>
          </a:p>
          <a:p>
            <a:endParaRPr lang="en-US" dirty="0"/>
          </a:p>
        </p:txBody>
      </p:sp>
      <p:sp>
        <p:nvSpPr>
          <p:cNvPr id="12" name="Content Placeholder 1"/>
          <p:cNvSpPr txBox="1">
            <a:spLocks/>
          </p:cNvSpPr>
          <p:nvPr/>
        </p:nvSpPr>
        <p:spPr bwMode="auto">
          <a:xfrm>
            <a:off x="914400" y="1524000"/>
            <a:ext cx="7696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sz="2200" i="1" u="sng" dirty="0" smtClean="0">
                <a:solidFill>
                  <a:srgbClr val="FFC000"/>
                </a:solidFill>
              </a:rPr>
              <a:t>ELEMENTS  THAT  DO NOT FACTOR  INTO  ASSIGNING</a:t>
            </a:r>
            <a:endParaRPr lang="en-US" sz="2200" dirty="0" smtClean="0"/>
          </a:p>
          <a:p>
            <a:r>
              <a:rPr lang="en-US" sz="2200" dirty="0"/>
              <a:t>1. Won-lost records of the schools</a:t>
            </a:r>
            <a:r>
              <a:rPr lang="en-US" sz="2200" dirty="0" smtClean="0"/>
              <a:t>;</a:t>
            </a:r>
          </a:p>
          <a:p>
            <a:pPr marL="0" indent="0">
              <a:buNone/>
            </a:pPr>
            <a:endParaRPr lang="en-US" sz="2200" dirty="0"/>
          </a:p>
          <a:p>
            <a:r>
              <a:rPr lang="en-US" sz="2200" dirty="0"/>
              <a:t>2. Strengths or weaknesses of the schools in a geographic </a:t>
            </a:r>
            <a:r>
              <a:rPr lang="en-US" sz="2200" dirty="0" smtClean="0"/>
              <a:t>area;</a:t>
            </a:r>
          </a:p>
          <a:p>
            <a:pPr marL="0" indent="0">
              <a:buNone/>
            </a:pPr>
            <a:endParaRPr lang="en-US" sz="2200" dirty="0"/>
          </a:p>
          <a:p>
            <a:r>
              <a:rPr lang="en-US" sz="2200" dirty="0"/>
              <a:t>3. Anticipated or potential revenue; </a:t>
            </a:r>
            <a:r>
              <a:rPr lang="en-US" sz="2200" dirty="0" smtClean="0"/>
              <a:t>and</a:t>
            </a:r>
          </a:p>
          <a:p>
            <a:pPr marL="0" indent="0">
              <a:buNone/>
            </a:pPr>
            <a:endParaRPr lang="en-US" sz="2200" dirty="0"/>
          </a:p>
          <a:p>
            <a:r>
              <a:rPr lang="en-US" sz="2200" dirty="0"/>
              <a:t>4. Individual, private requests of schools and/or coaches.</a:t>
            </a:r>
            <a:endParaRPr lang="en-US" sz="2200" dirty="0">
              <a:effectLst/>
            </a:endParaRPr>
          </a:p>
        </p:txBody>
      </p:sp>
    </p:spTree>
    <p:custDataLst>
      <p:tags r:id="rId1"/>
    </p:custDataLst>
    <p:extLst>
      <p:ext uri="{BB962C8B-B14F-4D97-AF65-F5344CB8AC3E}">
        <p14:creationId xmlns:p14="http://schemas.microsoft.com/office/powerpoint/2010/main" val="31332616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S_COMPLETION_TITLE" val="2009 Track and Field Rules Interpretation Presentation"/>
  <p:tag name="LMS_COMPLETION_ID" val="2009_Track_and_Field_Rules_Interpretation_Presentation"/>
  <p:tag name="LMS_COMPLETION_VERSION" val="1.0"/>
  <p:tag name="LMS_COMPLETION_DURATION" val="1:00:00"/>
  <p:tag name="LMS_COMPLETION_SCO_TITLE" val="2009 Track and Field Rules Interpretation Presentation"/>
  <p:tag name="LMS_COMPLETION_SCO_ID" val="2009_Track_and_Field_Rules_Interpretation_Presentation"/>
  <p:tag name="LMS_COMPLETION_EDITION" val="0"/>
  <p:tag name="LMS_COMPLETION_THRESHOLD" val="54"/>
  <p:tag name="LMS_COMPLETION_METHOD" val="VIEW"/>
  <p:tag name="LMS_REPORTING" val="0"/>
  <p:tag name="ARTICULATE_REFERENCE_COUNT" val="1"/>
  <p:tag name="ARTICULATE_REFERENCE_TYPE_1" val="1"/>
  <p:tag name="ARTICULATE_REFERENCE_TITLE_1" val="Rules Interpretation Presentation Creation Guide"/>
  <p:tag name="ARTICULATE_REFERENCE_1" val="E:\Powerpoint\Rules\Guide\Articulate Guide.ppt"/>
  <p:tag name="PRESENTER_PREVIEW_MODE_REFRESH" val="0"/>
  <p:tag name="PLAYERLOGOHEIGHT" val="0"/>
  <p:tag name="PLAYERLOGOWIDTH" val="0"/>
  <p:tag name="ARTICULATE_PROJECT_CHECK" val="0"/>
  <p:tag name="PRESENTATION_PLAYLIST_COUNT" val="0"/>
  <p:tag name="PRESENTATION_PRESENTER_SLIDE_LEVEL" val="0"/>
  <p:tag name="ARTICULATE_AUDIO_TEMP" val="C:\DOCUME~1\craig\LOCALS~1\Temp\articulate\presenter\ae\audio\20110928154051\"/>
  <p:tag name="ART_ENCODE_TYPE" val="0"/>
  <p:tag name="ART_ENCODE_INDEX" val="1"/>
  <p:tag name="PRESENTER_PREVIEW_END" val="30"/>
  <p:tag name="ARTICULATE_PRESENTER_VERSION" val="6"/>
  <p:tag name="ARTICULATE_PROJECT_OPEN" val="1"/>
  <p:tag name="PUBLISH_TITLE" val="IHSA Assigning &amp; the Geographic Principle - CD"/>
  <p:tag name="ARTICULATE_PUBLISH_PATH" val="C:\Documents and Settings\craig\Desktop"/>
  <p:tag name="ARTICULATE_LOGO" val="(None selected)"/>
  <p:tag name="ARTICULATE_PRESENTER" val="Ron McGraw and Matt Troha"/>
  <p:tag name="ARTICULATE_PRESENTER_GUID" val="6D64C1E56092"/>
  <p:tag name="ARTICULATE_LMS" val="0"/>
  <p:tag name="ARTICULATE_TEMPLATE" val="IHSA-Public"/>
  <p:tag name="ARTICULATE_TEMPLATE_GUID" val="def91067-412f-48fc-8def-a8d8f4b885d9"/>
  <p:tag name="LMS_PUBLISH" val="No"/>
  <p:tag name="PRESENTER_PREVIEW_MODE" val="0"/>
  <p:tag name="PRESENTER_PREVIEW_START" val="1"/>
  <p:tag name="LAUNCHINNEWWINDOW" val="0"/>
  <p:tag name="LASTPUBLISHED" val="C:\Documents and Settings\craig\Desktop\IHSA Assigning &amp; the Geographic Principle - CD\player.html"/>
</p:tagLst>
</file>

<file path=ppt/tags/tag10.xml><?xml version="1.0" encoding="utf-8"?>
<p:tagLst xmlns:a="http://schemas.openxmlformats.org/drawingml/2006/main" xmlns:r="http://schemas.openxmlformats.org/officeDocument/2006/relationships" xmlns:p="http://schemas.openxmlformats.org/presentationml/2006/main">
  <p:tag name="AUDIO_ID" val="390"/>
  <p:tag name="ELAPSEDTIME" val="24.7"/>
  <p:tag name="ARTICULATE_TITLE_TAG" val="Policy 19"/>
  <p:tag name="ARTICULATE_SLIDE_GUID" val="b16a68c0-b403-4160-a605-f8da974fd2a2"/>
  <p:tag name="ARTICULATE_SLIDE_PAUSE" val="0"/>
  <p:tag name="ARTICULATE_NAV_LEVEL" val="1"/>
  <p:tag name="ARTICULATE_PLAYLIST_ID" val="-1"/>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AUDIO_ID" val="391"/>
  <p:tag name="ELAPSEDTIME" val="23.2"/>
  <p:tag name="ARTICULATE_TITLE_TAG" val="Policy 19"/>
  <p:tag name="ARTICULATE_SLIDE_GUID" val="5daed029-93ba-498d-9aa2-a6dc21e1220c"/>
  <p:tag name="ARTICULATE_SLIDE_PAUSE" val="0"/>
  <p:tag name="ARTICULATE_NAV_LEVEL" val="1"/>
  <p:tag name="ARTICULATE_PLAYLIST_ID" val="-1"/>
  <p:tag name="ARTICULATE_LOCK_SLIDE" val="0"/>
  <p:tag name="ARTICULATE_SLIDE_NAV" val="8"/>
</p:tagLst>
</file>

<file path=ppt/tags/tag12.xml><?xml version="1.0" encoding="utf-8"?>
<p:tagLst xmlns:a="http://schemas.openxmlformats.org/drawingml/2006/main" xmlns:r="http://schemas.openxmlformats.org/officeDocument/2006/relationships" xmlns:p="http://schemas.openxmlformats.org/presentationml/2006/main">
  <p:tag name="AUDIO_ID" val="392"/>
  <p:tag name="ELAPSEDTIME" val="19.4"/>
  <p:tag name="ARTICULATE_TITLE_TAG" val="Policy 19"/>
  <p:tag name="ARTICULATE_SLIDE_GUID" val="e699e890-9427-473a-be52-8e3bcc98e916"/>
  <p:tag name="ARTICULATE_SLIDE_PAUSE" val="0"/>
  <p:tag name="ARTICULATE_NAV_LEVEL" val="1"/>
  <p:tag name="ARTICULATE_PLAYLIST_ID" val="-1"/>
  <p:tag name="ARTICULATE_LOCK_SLIDE" val="0"/>
  <p:tag name="ARTICULATE_SLIDE_NAV" val="9"/>
</p:tagLst>
</file>

<file path=ppt/tags/tag13.xml><?xml version="1.0" encoding="utf-8"?>
<p:tagLst xmlns:a="http://schemas.openxmlformats.org/drawingml/2006/main" xmlns:r="http://schemas.openxmlformats.org/officeDocument/2006/relationships" xmlns:p="http://schemas.openxmlformats.org/presentationml/2006/main">
  <p:tag name="AUDIO_ID" val="392"/>
  <p:tag name="ELAPSEDTIME" val="19.4"/>
  <p:tag name="ARTICULATE_TITLE_TAG" val="Policy 19"/>
  <p:tag name="ARTICULATE_SLIDE_GUID" val="e699e890-9427-473a-be52-8e3bcc98e916"/>
  <p:tag name="ARTICULATE_SLIDE_PAUSE" val="0"/>
  <p:tag name="ARTICULATE_NAV_LEVEL" val="1"/>
  <p:tag name="ARTICULATE_PLAYLIST_ID" val="-1"/>
  <p:tag name="ARTICULATE_LOCK_SLIDE" val="0"/>
  <p:tag name="ARTICULATE_SLIDE_NAV" val="9"/>
</p:tagLst>
</file>

<file path=ppt/tags/tag14.xml><?xml version="1.0" encoding="utf-8"?>
<p:tagLst xmlns:a="http://schemas.openxmlformats.org/drawingml/2006/main" xmlns:r="http://schemas.openxmlformats.org/officeDocument/2006/relationships" xmlns:p="http://schemas.openxmlformats.org/presentationml/2006/main">
  <p:tag name="AUDIO_ID" val="392"/>
  <p:tag name="ELAPSEDTIME" val="19.4"/>
  <p:tag name="ARTICULATE_TITLE_TAG" val="Policy 19"/>
  <p:tag name="ARTICULATE_SLIDE_GUID" val="e699e890-9427-473a-be52-8e3bcc98e916"/>
  <p:tag name="ARTICULATE_SLIDE_PAUSE" val="0"/>
  <p:tag name="ARTICULATE_NAV_LEVEL" val="1"/>
  <p:tag name="ARTICULATE_PLAYLIST_ID" val="-1"/>
  <p:tag name="ARTICULATE_LOCK_SLIDE" val="0"/>
  <p:tag name="ARTICULATE_SLIDE_NAV" val="9"/>
</p:tagLst>
</file>

<file path=ppt/tags/tag15.xml><?xml version="1.0" encoding="utf-8"?>
<p:tagLst xmlns:a="http://schemas.openxmlformats.org/drawingml/2006/main" xmlns:r="http://schemas.openxmlformats.org/officeDocument/2006/relationships" xmlns:p="http://schemas.openxmlformats.org/presentationml/2006/main">
  <p:tag name="AUDIO_ID" val="392"/>
  <p:tag name="ELAPSEDTIME" val="19.4"/>
  <p:tag name="ARTICULATE_TITLE_TAG" val="Policy 19"/>
  <p:tag name="ARTICULATE_SLIDE_GUID" val="e699e890-9427-473a-be52-8e3bcc98e916"/>
  <p:tag name="ARTICULATE_SLIDE_PAUSE" val="0"/>
  <p:tag name="ARTICULATE_NAV_LEVEL" val="1"/>
  <p:tag name="ARTICULATE_PLAYLIST_ID" val="-1"/>
  <p:tag name="ARTICULATE_LOCK_SLIDE" val="0"/>
  <p:tag name="ARTICULATE_SLIDE_NAV" val="9"/>
</p:tagLst>
</file>

<file path=ppt/tags/tag16.xml><?xml version="1.0" encoding="utf-8"?>
<p:tagLst xmlns:a="http://schemas.openxmlformats.org/drawingml/2006/main" xmlns:r="http://schemas.openxmlformats.org/officeDocument/2006/relationships" xmlns:p="http://schemas.openxmlformats.org/presentationml/2006/main">
  <p:tag name="AUDIO_ID" val="392"/>
  <p:tag name="ELAPSEDTIME" val="19.4"/>
  <p:tag name="ARTICULATE_TITLE_TAG" val="Policy 19"/>
  <p:tag name="ARTICULATE_SLIDE_GUID" val="e699e890-9427-473a-be52-8e3bcc98e916"/>
  <p:tag name="ARTICULATE_SLIDE_PAUSE" val="0"/>
  <p:tag name="ARTICULATE_NAV_LEVEL" val="1"/>
  <p:tag name="ARTICULATE_PLAYLIST_ID" val="-1"/>
  <p:tag name="ARTICULATE_LOCK_SLIDE" val="0"/>
  <p:tag name="ARTICULATE_SLIDE_NAV" val="9"/>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Football"/>
  <p:tag name="ARTICULATE_SLIDE_GUID" val="a80e1f53-fa47-4ed4-acbc-4a14bd421eff"/>
  <p:tag name="ARTICULATE_SLIDE_PAUSE" val="0"/>
  <p:tag name="ARTICULATE_NAV_LEVEL" val="1"/>
  <p:tag name="ARTICULATE_PLAYLIST_ID" val="-1"/>
  <p:tag name="ARTICULATE_LOCK_SLIDE" val="0"/>
  <p:tag name="AUDIO_ID" val="394"/>
  <p:tag name="ELAPSEDTIME" val="48.8"/>
  <p:tag name="ARTICULATE_SLIDE_NAV" val="25"/>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Frequently Asked Questions"/>
  <p:tag name="ARTICULATE_SLIDE_GUID" val="21618bc6-1ede-4bbd-bb68-d21e7d4265b3"/>
  <p:tag name="AUDIO_IMPORT" val="E:\Presentations\2011-12\Mapping\audio\FAQ 1-4_mixdown.mp3"/>
  <p:tag name="AUDIO_ID" val="393"/>
  <p:tag name="ELAPSEDTIME" val="126.475"/>
  <p:tag name="ARTICULATE_SLIDE_PAUSE" val="0"/>
  <p:tag name="ARTICULATE_NAV_LEVEL" val="1"/>
  <p:tag name="ARTICULATE_PLAYLIST_ID" val="-1"/>
  <p:tag name="ARTICULATE_LOCK_SLIDE" val="0"/>
  <p:tag name="TIMELINE" val="0.4/29.0/53.9/99.8"/>
  <p:tag name="ARTICULATE_SLIDE_NAV" val="2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165224f-fa33-4096-b24c-52691f291706"/>
  <p:tag name="ELAPSEDTIME" val="8.515"/>
  <p:tag name="AUDIO_ID" val="389"/>
  <p:tag name="ARTICULATE_TITLE_TAG" val="IHSA Assigning &amp; The Geographic Principle"/>
  <p:tag name="ARTICULATE_SLIDE_PAUSE" val="0"/>
  <p:tag name="ARTICULATE_NAV_LEVEL" val="1"/>
  <p:tag name="ARTICULATE_PLAYLIST_ID" val="-1"/>
  <p:tag name="ARTICULATE_LOCK_SLIDE" val="0"/>
  <p:tag name="ARTICULATE_SLIDE_NAV" val="1"/>
  <p:tag name="MASTERSHAPECOUNT" val="1"/>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eeding"/>
  <p:tag name="AUDIO_IMPORT" val="E:\Presentations\2011-12\Mapping\audio\Seeding.wav"/>
  <p:tag name="AUDIO_ID" val="395"/>
  <p:tag name="ELAPSEDTIME" val="33.698"/>
  <p:tag name="ARTICULATE_SLIDE_GUID" val="108ead7b-f908-4579-b796-97148138c33e"/>
  <p:tag name="ARTICULATE_SLIDE_PAUSE" val="0"/>
  <p:tag name="ARTICULATE_NAV_LEVEL" val="1"/>
  <p:tag name="ARTICULATE_PLAYLIST_ID" val="-1"/>
  <p:tag name="ARTICULATE_LOCK_SLIDE" val="0"/>
  <p:tag name="ARTICULATE_SLIDE_NAV" val="23"/>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Officials"/>
  <p:tag name="ARTICULATE_SLIDE_PAUSE" val="0"/>
  <p:tag name="ARTICULATE_NAV_LEVEL" val="1"/>
  <p:tag name="ARTICULATE_PLAYLIST_ID" val="-1"/>
  <p:tag name="ARTICULATE_LOCK_SLIDE" val="0"/>
  <p:tag name="AUDIO_IMPORT" val="E:\Presentations\2011-12\Mapping\audio\original\Officials Slide.wav"/>
  <p:tag name="AUDIO_ID" val="412"/>
  <p:tag name="ELAPSEDTIME" val="57.888"/>
  <p:tag name="ARTICULATE_SLIDE_GUID" val="a80e1f53-fa47-4ed4-acbc-4a14bd420412"/>
  <p:tag name="ARTICULATE_SLIDE_NAV" val="28"/>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d165224f-fa33-4096-b24c-52691f291706"/>
  <p:tag name="ELAPSEDTIME" val="8.515"/>
  <p:tag name="AUDIO_ID" val="389"/>
  <p:tag name="ARTICULATE_TITLE_TAG" val="IHSA Assigning &amp; The Geographic Principle"/>
  <p:tag name="ARTICULATE_SLIDE_PAUSE" val="0"/>
  <p:tag name="ARTICULATE_NAV_LEVEL" val="1"/>
  <p:tag name="ARTICULATE_PLAYLIST_ID" val="-1"/>
  <p:tag name="ARTICULATE_LOCK_SLIDE" val="0"/>
  <p:tag name="ARTICULATE_SLIDE_NAV" val="1"/>
  <p:tag name="MASTERSHAPECOUNT"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383"/>
  <p:tag name="ARTICULATE_TITLE_TAG" val="State Series Classes"/>
  <p:tag name="ELAPSEDTIME" val="8.015"/>
  <p:tag name="ARTICULATE_SLIDE_GUID" val="e54b2fcd-6459-4c4d-8f4e-1f8b25493bc1"/>
  <p:tag name="ARTICULATE_SLIDE_PAUSE" val="0"/>
  <p:tag name="ARTICULATE_NAV_LEVEL" val="1"/>
  <p:tag name="ARTICULATE_PLAYLIST_ID" val="-1"/>
  <p:tag name="ARTICULATE_LOCK_SLIDE" val="0"/>
  <p:tag name="ARTICULATE_SLIDE_NAV" val="3"/>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State Series Classes"/>
  <p:tag name="ELAPSEDTIME" val="16.192"/>
  <p:tag name="ARTICULATE_SLIDE_GUID" val="f216cd73-5c8d-4e67-8dde-fa4508796320"/>
  <p:tag name="ARTICULATE_SLIDE_PAUSE" val="0"/>
  <p:tag name="ARTICULATE_NAV_LEVEL" val="1"/>
  <p:tag name="ARTICULATE_PLAYLIST_ID" val="-1"/>
  <p:tag name="ARTICULATE_LOCK_SLIDE" val="0"/>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UDIO_ID" val="386"/>
  <p:tag name="ARTICULATE_TITLE_TAG" val="Sport Distinctions"/>
  <p:tag name="ELAPSEDTIME" val="28.312"/>
  <p:tag name="ARTICULATE_SLIDE_GUID" val="3d3f2290-669e-49a5-ad8d-3f86ac90a34d"/>
  <p:tag name="ARTICULATE_SLIDE_PAUSE" val="0"/>
  <p:tag name="ARTICULATE_NAV_LEVEL" val="1"/>
  <p:tag name="ARTICULATE_PLAYLIST_ID" val="-1"/>
  <p:tag name="ARTICULATE_LOCK_SLIDE" val="0"/>
  <p:tag name="ARTICULATE_SLIDE_NAV" val="5"/>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tate Series Advancement"/>
  <p:tag name="ARTICULATE_SLIDE_GUID" val="315dee19-7fc1-46c9-9305-49603700d8ba"/>
  <p:tag name="ARTICULATE_SLIDE_PAUSE" val="0"/>
  <p:tag name="ARTICULATE_NAV_LEVEL" val="1"/>
  <p:tag name="ARTICULATE_PLAYLIST_ID" val="-1"/>
  <p:tag name="ARTICULATE_LOCK_SLIDE" val="0"/>
  <p:tag name="AUDIO_ID" val="385"/>
  <p:tag name="ELAPSEDTIME" val="27.2"/>
  <p:tag name="ARTICULATE_SLIDE_NAV" val="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10985</TotalTime>
  <Words>960</Words>
  <Application>Microsoft Office PowerPoint</Application>
  <PresentationFormat>On-screen Show (4:3)</PresentationFormat>
  <Paragraphs>276</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3_Foundry</vt:lpstr>
      <vt:lpstr>Foundry</vt:lpstr>
      <vt:lpstr> IHSA Assigning &amp; The Geographic Principle by Matt Troha</vt:lpstr>
      <vt:lpstr> IHSA Assigning &amp; The Geographic Principle by Matt Troha</vt:lpstr>
      <vt:lpstr>State Series Classes</vt:lpstr>
      <vt:lpstr>State Series Classes</vt:lpstr>
      <vt:lpstr>Sport Distinctions</vt:lpstr>
      <vt:lpstr>State Series Advancement</vt:lpstr>
      <vt:lpstr>Policy 18</vt:lpstr>
      <vt:lpstr>Policy 18</vt:lpstr>
      <vt:lpstr>Policy 18</vt:lpstr>
      <vt:lpstr>Mapping Example 1</vt:lpstr>
      <vt:lpstr>Mapping Example 1</vt:lpstr>
      <vt:lpstr>Mapping Example 2</vt:lpstr>
      <vt:lpstr>Mapping Example 3</vt:lpstr>
      <vt:lpstr>Football</vt:lpstr>
      <vt:lpstr>FAQ</vt:lpstr>
      <vt:lpstr>Seeding</vt:lpstr>
      <vt:lpstr>Officials Assigning</vt:lpstr>
    </vt:vector>
  </TitlesOfParts>
  <Company>NFHS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lblac</dc:creator>
  <cp:lastModifiedBy>Matt Troha</cp:lastModifiedBy>
  <cp:revision>1326</cp:revision>
  <cp:lastPrinted>2013-10-08T18:26:31Z</cp:lastPrinted>
  <dcterms:created xsi:type="dcterms:W3CDTF">2008-11-25T19:54:50Z</dcterms:created>
  <dcterms:modified xsi:type="dcterms:W3CDTF">2014-10-01T11:28:04Z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B3833CB5-F1A2-4F55-B3B1-C08DDC768E6A</vt:lpwstr>
  </property>
  <property fmtid="{D5CDD505-2E9C-101B-9397-08002B2CF9AE}" pid="4" name="ArticulatePath">
    <vt:lpwstr>Mapping</vt:lpwstr>
  </property>
  <property fmtid="{D5CDD505-2E9C-101B-9397-08002B2CF9AE}" pid="5" name="ArticulateProjectFull">
    <vt:lpwstr>E:\Presentations\2011-12\Mapping\Mapping.ppta</vt:lpwstr>
  </property>
</Properties>
</file>