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64" r:id="rId4"/>
    <p:sldId id="257" r:id="rId5"/>
    <p:sldId id="258" r:id="rId6"/>
    <p:sldId id="259" r:id="rId7"/>
    <p:sldId id="260" r:id="rId8"/>
    <p:sldId id="261" r:id="rId9"/>
    <p:sldId id="262" r:id="rId10"/>
    <p:sldId id="263" r:id="rId11"/>
    <p:sldId id="265"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57" autoAdjust="0"/>
  </p:normalViewPr>
  <p:slideViewPr>
    <p:cSldViewPr>
      <p:cViewPr varScale="1">
        <p:scale>
          <a:sx n="106" d="100"/>
          <a:sy n="106" d="100"/>
        </p:scale>
        <p:origin x="1764"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CF7FDB-7A69-4AD5-B337-CE4A97BCAE58}" type="datetimeFigureOut">
              <a:rPr lang="en-US" smtClean="0"/>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01593-4083-431E-B016-84E118431B26}" type="slidenum">
              <a:rPr lang="en-US" smtClean="0"/>
              <a:t>‹#›</a:t>
            </a:fld>
            <a:endParaRPr lang="en-US"/>
          </a:p>
        </p:txBody>
      </p:sp>
    </p:spTree>
    <p:extLst>
      <p:ext uri="{BB962C8B-B14F-4D97-AF65-F5344CB8AC3E}">
        <p14:creationId xmlns:p14="http://schemas.microsoft.com/office/powerpoint/2010/main" val="173611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01593-4083-431E-B016-84E118431B26}" type="slidenum">
              <a:rPr lang="en-US" smtClean="0"/>
              <a:t>1</a:t>
            </a:fld>
            <a:endParaRPr lang="en-US"/>
          </a:p>
        </p:txBody>
      </p:sp>
    </p:spTree>
    <p:extLst>
      <p:ext uri="{BB962C8B-B14F-4D97-AF65-F5344CB8AC3E}">
        <p14:creationId xmlns:p14="http://schemas.microsoft.com/office/powerpoint/2010/main" val="2830680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He/she can influence the atmosphere of the contest by what is said and how it is said.  Contest officials should remind announcers prior to a contest what their expectations</a:t>
            </a:r>
            <a:r>
              <a:rPr lang="en-US" altLang="en-US" baseline="0" dirty="0" smtClean="0"/>
              <a:t> are for the game.  If problems arise during a game, officials should work through game management to </a:t>
            </a:r>
            <a:r>
              <a:rPr lang="en-US" altLang="en-US" baseline="0" smtClean="0"/>
              <a:t>correct those.</a:t>
            </a:r>
            <a:endParaRPr lang="en-US" altLang="en-US" smtClean="0"/>
          </a:p>
          <a:p>
            <a:endParaRPr lang="en-US" altLang="en-US" dirty="0" smtClean="0"/>
          </a:p>
          <a:p>
            <a:r>
              <a:rPr lang="en-US" altLang="en-US" dirty="0" smtClean="0"/>
              <a:t>The announcer who performs professionally promotes good sportsmanship by what he/she says and how he/she acts upon saying it.</a:t>
            </a:r>
          </a:p>
        </p:txBody>
      </p:sp>
      <p:sp>
        <p:nvSpPr>
          <p:cNvPr id="4" name="Slide Number Placeholder 3"/>
          <p:cNvSpPr>
            <a:spLocks noGrp="1"/>
          </p:cNvSpPr>
          <p:nvPr>
            <p:ph type="sldNum" sz="quarter" idx="5"/>
          </p:nvPr>
        </p:nvSpPr>
        <p:spPr/>
        <p:txBody>
          <a:bodyPr/>
          <a:lstStyle/>
          <a:p>
            <a:pPr>
              <a:defRPr/>
            </a:pPr>
            <a:fld id="{42834208-70F5-4D82-B744-EFB4296AF33A}"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02345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More clarity has been given to the announcer’s responsibilities.  </a:t>
            </a:r>
          </a:p>
        </p:txBody>
      </p:sp>
      <p:sp>
        <p:nvSpPr>
          <p:cNvPr id="4" name="Slide Number Placeholder 3"/>
          <p:cNvSpPr>
            <a:spLocks noGrp="1"/>
          </p:cNvSpPr>
          <p:nvPr>
            <p:ph type="sldNum" sz="quarter" idx="5"/>
          </p:nvPr>
        </p:nvSpPr>
        <p:spPr/>
        <p:txBody>
          <a:bodyPr/>
          <a:lstStyle/>
          <a:p>
            <a:pPr>
              <a:defRPr/>
            </a:pPr>
            <a:fld id="{709B2547-B531-4588-8F5C-77CE99DAB0B7}"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53672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The announcer shall be prohibited from making an announcement while the clock is running and while the clock is stopped and the ball is alive…such as during a free throw, a throw in, etc.  Doing so could potentially affect communication of coaches, players or be disconcerting.</a:t>
            </a:r>
          </a:p>
          <a:p>
            <a:endParaRPr lang="en-US" altLang="en-US" smtClean="0"/>
          </a:p>
        </p:txBody>
      </p:sp>
      <p:sp>
        <p:nvSpPr>
          <p:cNvPr id="99332" name="Slide Number Placeholder 3"/>
          <p:cNvSpPr>
            <a:spLocks noGrp="1"/>
          </p:cNvSpPr>
          <p:nvPr>
            <p:ph type="sldNum" sz="quarter" idx="5"/>
          </p:nvPr>
        </p:nvSpPr>
        <p:spPr/>
        <p:txBody>
          <a:bodyPr/>
          <a:lstStyle/>
          <a:p>
            <a:pPr>
              <a:defRPr/>
            </a:pPr>
            <a:fld id="{B5657850-28C2-40AC-92A2-CC485ADF6999}"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94653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announcer shall be prohibited from interrupting the game through the use of the microphone unless there is an emergency.</a:t>
            </a:r>
          </a:p>
          <a:p>
            <a:r>
              <a:rPr lang="en-US" altLang="en-US" smtClean="0"/>
              <a:t>Announcements or comments shall be made during those times when there is a stoppage of the clock and the ball is not live, such as time outs, between quarters, pre-game, half time and post game.</a:t>
            </a:r>
          </a:p>
          <a:p>
            <a:endParaRPr lang="en-US" altLang="en-US" smtClean="0"/>
          </a:p>
        </p:txBody>
      </p:sp>
      <p:sp>
        <p:nvSpPr>
          <p:cNvPr id="4" name="Slide Number Placeholder 3"/>
          <p:cNvSpPr>
            <a:spLocks noGrp="1"/>
          </p:cNvSpPr>
          <p:nvPr>
            <p:ph type="sldNum" sz="quarter" idx="5"/>
          </p:nvPr>
        </p:nvSpPr>
        <p:spPr/>
        <p:txBody>
          <a:bodyPr/>
          <a:lstStyle/>
          <a:p>
            <a:pPr>
              <a:defRPr/>
            </a:pPr>
            <a:fld id="{FA02ACAE-A66B-4818-8AA3-8BD6C4D931FE}"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61164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announcer is allowed to announce basic information that does not potentially affect the play in general, the players, the coaches, or the officials.  The announcer’s information is not official information and could be misinformation shared with all.</a:t>
            </a:r>
          </a:p>
          <a:p>
            <a:endParaRPr lang="en-US" altLang="en-US" smtClean="0"/>
          </a:p>
          <a:p>
            <a:r>
              <a:rPr lang="en-US" altLang="en-US" smtClean="0"/>
              <a:t>Appropriate training of announcers by school personnel and proper pre-game instruction by the Referee are necessary.</a:t>
            </a:r>
          </a:p>
          <a:p>
            <a:endParaRPr lang="en-US" altLang="en-US" smtClean="0"/>
          </a:p>
        </p:txBody>
      </p:sp>
      <p:sp>
        <p:nvSpPr>
          <p:cNvPr id="4" name="Slide Number Placeholder 3"/>
          <p:cNvSpPr>
            <a:spLocks noGrp="1"/>
          </p:cNvSpPr>
          <p:nvPr>
            <p:ph type="sldNum" sz="quarter" idx="5"/>
          </p:nvPr>
        </p:nvSpPr>
        <p:spPr/>
        <p:txBody>
          <a:bodyPr/>
          <a:lstStyle/>
          <a:p>
            <a:pPr>
              <a:defRPr/>
            </a:pPr>
            <a:fld id="{872D57F9-CB67-484D-9C76-0CEB98CD3151}"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41554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These are examples</a:t>
            </a:r>
            <a:r>
              <a:rPr lang="en-US" altLang="en-US" baseline="0" dirty="0" smtClean="0"/>
              <a:t> of announcements that can be made during those times when there is a stoppage of the clock and the ball is not live, such as time outs, between quarters, pre-game, half time and post game.</a:t>
            </a:r>
          </a:p>
          <a:p>
            <a:endParaRPr lang="en-US" altLang="en-US" dirty="0" smtClean="0"/>
          </a:p>
          <a:p>
            <a:r>
              <a:rPr lang="en-US" altLang="en-US" dirty="0" smtClean="0"/>
              <a:t>May be announced:</a:t>
            </a:r>
          </a:p>
          <a:p>
            <a:r>
              <a:rPr lang="en-US" altLang="en-US" dirty="0" smtClean="0"/>
              <a:t>     Player who scored (the NFHS has said announcers can announce</a:t>
            </a:r>
            <a:r>
              <a:rPr lang="en-US" altLang="en-US" baseline="0" dirty="0" smtClean="0"/>
              <a:t> who scored a basket while the ball is live so long as the announcement is  quick, to the point, and without emphasis/prejudice)</a:t>
            </a:r>
            <a:endParaRPr lang="en-US" altLang="en-US" dirty="0" smtClean="0"/>
          </a:p>
          <a:p>
            <a:r>
              <a:rPr lang="en-US" altLang="en-US" dirty="0" smtClean="0"/>
              <a:t>     Player charged with foul</a:t>
            </a:r>
          </a:p>
          <a:p>
            <a:r>
              <a:rPr lang="en-US" altLang="en-US" dirty="0" smtClean="0"/>
              <a:t>     Player attempting free throw</a:t>
            </a:r>
          </a:p>
          <a:p>
            <a:r>
              <a:rPr lang="en-US" altLang="en-US" dirty="0" smtClean="0"/>
              <a:t>     Team granted a time out</a:t>
            </a:r>
          </a:p>
          <a:p>
            <a:r>
              <a:rPr lang="en-US" altLang="en-US" dirty="0" smtClean="0"/>
              <a:t>     Length of time out:  30 seconds or 60 seconds</a:t>
            </a:r>
          </a:p>
          <a:p>
            <a:r>
              <a:rPr lang="en-US" altLang="en-US" dirty="0" smtClean="0"/>
              <a:t>     Player entering game</a:t>
            </a:r>
          </a:p>
          <a:p>
            <a:r>
              <a:rPr lang="en-US" altLang="en-US" dirty="0" smtClean="0"/>
              <a:t>     Team Rosters</a:t>
            </a:r>
          </a:p>
          <a:p>
            <a:endParaRPr lang="en-US" altLang="en-US" dirty="0" smtClean="0"/>
          </a:p>
        </p:txBody>
      </p:sp>
      <p:sp>
        <p:nvSpPr>
          <p:cNvPr id="4" name="Slide Number Placeholder 3"/>
          <p:cNvSpPr>
            <a:spLocks noGrp="1"/>
          </p:cNvSpPr>
          <p:nvPr>
            <p:ph type="sldNum" sz="quarter" idx="5"/>
          </p:nvPr>
        </p:nvSpPr>
        <p:spPr/>
        <p:txBody>
          <a:bodyPr/>
          <a:lstStyle/>
          <a:p>
            <a:pPr>
              <a:defRPr/>
            </a:pPr>
            <a:fld id="{83877AE5-20EE-4CF4-A53F-0F7295B9503E}"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84793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These are examples of announcements that shall not be announced at any point during </a:t>
            </a:r>
            <a:r>
              <a:rPr lang="en-US" altLang="en-US" smtClean="0"/>
              <a:t>a contest:</a:t>
            </a:r>
            <a:endParaRPr lang="en-US" altLang="en-US" dirty="0" smtClean="0"/>
          </a:p>
          <a:p>
            <a:r>
              <a:rPr lang="en-US" altLang="en-US" dirty="0" smtClean="0"/>
              <a:t>     </a:t>
            </a:r>
          </a:p>
          <a:p>
            <a:r>
              <a:rPr lang="en-US" altLang="en-US" dirty="0" smtClean="0"/>
              <a:t>Number of points player scored</a:t>
            </a:r>
          </a:p>
          <a:p>
            <a:r>
              <a:rPr lang="en-US" altLang="en-US" dirty="0" smtClean="0"/>
              <a:t>     Number of fouls on player</a:t>
            </a:r>
          </a:p>
          <a:p>
            <a:r>
              <a:rPr lang="en-US" altLang="en-US" dirty="0" smtClean="0"/>
              <a:t>     Number of team fouls</a:t>
            </a:r>
          </a:p>
          <a:p>
            <a:r>
              <a:rPr lang="en-US" altLang="en-US" dirty="0" smtClean="0"/>
              <a:t>     Number of team time outs or number remaining</a:t>
            </a:r>
          </a:p>
          <a:p>
            <a:r>
              <a:rPr lang="en-US" altLang="en-US" dirty="0" smtClean="0"/>
              <a:t>     Time remaining in the quarter/game</a:t>
            </a:r>
          </a:p>
          <a:p>
            <a:r>
              <a:rPr lang="en-US" altLang="en-US" dirty="0" smtClean="0"/>
              <a:t>     Type of foul or violation</a:t>
            </a:r>
          </a:p>
          <a:p>
            <a:r>
              <a:rPr lang="en-US" altLang="en-US" dirty="0" smtClean="0"/>
              <a:t>     Emphatic 2 or 3 point goal</a:t>
            </a:r>
          </a:p>
          <a:p>
            <a:endParaRPr lang="en-US" altLang="en-US" dirty="0" smtClean="0"/>
          </a:p>
        </p:txBody>
      </p:sp>
      <p:sp>
        <p:nvSpPr>
          <p:cNvPr id="4" name="Slide Number Placeholder 3"/>
          <p:cNvSpPr>
            <a:spLocks noGrp="1"/>
          </p:cNvSpPr>
          <p:nvPr>
            <p:ph type="sldNum" sz="quarter" idx="5"/>
          </p:nvPr>
        </p:nvSpPr>
        <p:spPr/>
        <p:txBody>
          <a:bodyPr/>
          <a:lstStyle/>
          <a:p>
            <a:pPr>
              <a:defRPr/>
            </a:pPr>
            <a:fld id="{ACC6AAB3-EB12-4469-AC2C-564C095DDA2D}" type="slidenum">
              <a:rPr lang="en-US">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407957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Announcer’s Responsibilities:</a:t>
            </a:r>
          </a:p>
          <a:p>
            <a:r>
              <a:rPr lang="en-US" altLang="en-US" smtClean="0"/>
              <a:t>The announcer’s role does not include “cheering the home team on” or otherwise inciting the crowd.  Doing so is common at other levels of athletic events. But high school athletics is different because sports are educationally based.  </a:t>
            </a:r>
          </a:p>
          <a:p>
            <a:endParaRPr lang="en-US" altLang="en-US" smtClean="0"/>
          </a:p>
          <a:p>
            <a:r>
              <a:rPr lang="en-US" altLang="en-US" smtClean="0"/>
              <a:t>In a very real sense, the public address announcer at a high school event is a “Champion of Character”.  </a:t>
            </a:r>
          </a:p>
          <a:p>
            <a:endParaRPr lang="en-US" altLang="en-US" smtClean="0"/>
          </a:p>
        </p:txBody>
      </p:sp>
      <p:sp>
        <p:nvSpPr>
          <p:cNvPr id="4" name="Slide Number Placeholder 3"/>
          <p:cNvSpPr>
            <a:spLocks noGrp="1"/>
          </p:cNvSpPr>
          <p:nvPr>
            <p:ph type="sldNum" sz="quarter" idx="5"/>
          </p:nvPr>
        </p:nvSpPr>
        <p:spPr/>
        <p:txBody>
          <a:bodyPr/>
          <a:lstStyle/>
          <a:p>
            <a:pPr>
              <a:defRPr/>
            </a:pPr>
            <a:fld id="{61F14A79-795F-4AC1-B381-405501844128}"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1692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He/she can influence the atmosphere of the contest by what is said and how it is said.  </a:t>
            </a:r>
          </a:p>
          <a:p>
            <a:endParaRPr lang="en-US" altLang="en-US" smtClean="0"/>
          </a:p>
          <a:p>
            <a:r>
              <a:rPr lang="en-US" altLang="en-US" smtClean="0"/>
              <a:t>The announcer who performs professionally promotes good sportsmanship by what he/she says and how he/she acts upon saying it.</a:t>
            </a:r>
          </a:p>
        </p:txBody>
      </p:sp>
      <p:sp>
        <p:nvSpPr>
          <p:cNvPr id="4" name="Slide Number Placeholder 3"/>
          <p:cNvSpPr>
            <a:spLocks noGrp="1"/>
          </p:cNvSpPr>
          <p:nvPr>
            <p:ph type="sldNum" sz="quarter" idx="5"/>
          </p:nvPr>
        </p:nvSpPr>
        <p:spPr/>
        <p:txBody>
          <a:bodyPr/>
          <a:lstStyle/>
          <a:p>
            <a:pPr>
              <a:defRPr/>
            </a:pPr>
            <a:fld id="{42834208-70F5-4D82-B744-EFB4296AF33A}"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423520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BA6668-D687-4DD6-AAE1-1000CB563250}"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2E9AA-4693-42C7-9899-1CA0413369F1}" type="slidenum">
              <a:rPr lang="en-US" smtClean="0"/>
              <a:t>‹#›</a:t>
            </a:fld>
            <a:endParaRPr lang="en-US"/>
          </a:p>
        </p:txBody>
      </p:sp>
    </p:spTree>
    <p:extLst>
      <p:ext uri="{BB962C8B-B14F-4D97-AF65-F5344CB8AC3E}">
        <p14:creationId xmlns:p14="http://schemas.microsoft.com/office/powerpoint/2010/main" val="203630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A6668-D687-4DD6-AAE1-1000CB563250}"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2E9AA-4693-42C7-9899-1CA0413369F1}" type="slidenum">
              <a:rPr lang="en-US" smtClean="0"/>
              <a:t>‹#›</a:t>
            </a:fld>
            <a:endParaRPr lang="en-US"/>
          </a:p>
        </p:txBody>
      </p:sp>
    </p:spTree>
    <p:extLst>
      <p:ext uri="{BB962C8B-B14F-4D97-AF65-F5344CB8AC3E}">
        <p14:creationId xmlns:p14="http://schemas.microsoft.com/office/powerpoint/2010/main" val="234369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A6668-D687-4DD6-AAE1-1000CB563250}"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2E9AA-4693-42C7-9899-1CA0413369F1}" type="slidenum">
              <a:rPr lang="en-US" smtClean="0"/>
              <a:t>‹#›</a:t>
            </a:fld>
            <a:endParaRPr lang="en-US"/>
          </a:p>
        </p:txBody>
      </p:sp>
    </p:spTree>
    <p:extLst>
      <p:ext uri="{BB962C8B-B14F-4D97-AF65-F5344CB8AC3E}">
        <p14:creationId xmlns:p14="http://schemas.microsoft.com/office/powerpoint/2010/main" val="401618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21034"/>
        </a:solidFill>
        <a:effectLst/>
      </p:bgPr>
    </p:bg>
    <p:spTree>
      <p:nvGrpSpPr>
        <p:cNvPr id="1" name=""/>
        <p:cNvGrpSpPr/>
        <p:nvPr/>
      </p:nvGrpSpPr>
      <p:grpSpPr>
        <a:xfrm>
          <a:off x="0" y="0"/>
          <a:ext cx="0" cy="0"/>
          <a:chOff x="0" y="0"/>
          <a:chExt cx="0" cy="0"/>
        </a:xfrm>
      </p:grpSpPr>
      <p:pic>
        <p:nvPicPr>
          <p:cNvPr id="4" name="Picture 4" descr="NFHS-Small-Logo-color-T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863" y="728663"/>
            <a:ext cx="6731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5110163" y="6273800"/>
            <a:ext cx="4033837" cy="3968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000" dirty="0">
                <a:solidFill>
                  <a:srgbClr val="FFFFFF"/>
                </a:solidFill>
                <a:cs typeface="Arial" charset="0"/>
              </a:rPr>
              <a:t>Take Part. </a:t>
            </a:r>
            <a:r>
              <a:rPr lang="en-US" sz="2000" dirty="0">
                <a:solidFill>
                  <a:srgbClr val="F791A4"/>
                </a:solidFill>
                <a:cs typeface="Arial" charset="0"/>
              </a:rPr>
              <a:t>Get Set For Life.™</a:t>
            </a:r>
          </a:p>
        </p:txBody>
      </p:sp>
      <p:sp>
        <p:nvSpPr>
          <p:cNvPr id="6" name="Line 6"/>
          <p:cNvSpPr>
            <a:spLocks noChangeShapeType="1"/>
          </p:cNvSpPr>
          <p:nvPr/>
        </p:nvSpPr>
        <p:spPr bwMode="auto">
          <a:xfrm>
            <a:off x="5072063" y="6362700"/>
            <a:ext cx="0" cy="495300"/>
          </a:xfrm>
          <a:prstGeom prst="line">
            <a:avLst/>
          </a:prstGeom>
          <a:noFill/>
          <a:ln w="9525">
            <a:solidFill>
              <a:schemeClr val="bg1"/>
            </a:solidFill>
            <a:round/>
            <a:headEnd/>
            <a:tailEnd/>
          </a:ln>
          <a:effectLst/>
        </p:spPr>
        <p:txBody>
          <a:bodyPr/>
          <a:lstStyle/>
          <a:p>
            <a:pPr fontAlgn="base">
              <a:spcBef>
                <a:spcPct val="0"/>
              </a:spcBef>
              <a:spcAft>
                <a:spcPct val="0"/>
              </a:spcAft>
              <a:defRPr/>
            </a:pPr>
            <a:endParaRPr lang="en-US" dirty="0">
              <a:solidFill>
                <a:srgbClr val="000000"/>
              </a:solidFill>
              <a:cs typeface="Arial" charset="0"/>
            </a:endParaRPr>
          </a:p>
        </p:txBody>
      </p:sp>
      <p:sp>
        <p:nvSpPr>
          <p:cNvPr id="7" name="Text Box 7"/>
          <p:cNvSpPr txBox="1">
            <a:spLocks noChangeArrowheads="1"/>
          </p:cNvSpPr>
          <p:nvPr/>
        </p:nvSpPr>
        <p:spPr bwMode="auto">
          <a:xfrm>
            <a:off x="2006600" y="138113"/>
            <a:ext cx="5092700" cy="455612"/>
          </a:xfrm>
          <a:prstGeom prst="rect">
            <a:avLst/>
          </a:prstGeom>
          <a:noFill/>
          <a:ln w="9525">
            <a:noFill/>
            <a:miter lim="800000"/>
            <a:headEnd/>
            <a:tailEnd/>
          </a:ln>
          <a:effectLst/>
        </p:spPr>
        <p:txBody>
          <a:bodyPr>
            <a:spAutoFit/>
          </a:bodyPr>
          <a:lstStyle/>
          <a:p>
            <a:pPr algn="ctr" fontAlgn="base">
              <a:lnSpc>
                <a:spcPct val="75000"/>
              </a:lnSpc>
              <a:spcBef>
                <a:spcPct val="20000"/>
              </a:spcBef>
              <a:spcAft>
                <a:spcPct val="0"/>
              </a:spcAft>
              <a:buClr>
                <a:srgbClr val="003798"/>
              </a:buClr>
              <a:buFont typeface="Wingdings" pitchFamily="2" charset="2"/>
              <a:buNone/>
              <a:defRPr/>
            </a:pPr>
            <a:r>
              <a:rPr lang="en-US" sz="1400" dirty="0">
                <a:solidFill>
                  <a:srgbClr val="FFFFFF"/>
                </a:solidFill>
                <a:cs typeface="Arial" charset="0"/>
              </a:rPr>
              <a:t>National Federation of State</a:t>
            </a:r>
          </a:p>
          <a:p>
            <a:pPr algn="ctr" fontAlgn="base">
              <a:lnSpc>
                <a:spcPct val="75000"/>
              </a:lnSpc>
              <a:spcBef>
                <a:spcPct val="20000"/>
              </a:spcBef>
              <a:spcAft>
                <a:spcPct val="0"/>
              </a:spcAft>
              <a:buClr>
                <a:srgbClr val="003798"/>
              </a:buClr>
              <a:buFont typeface="Wingdings" pitchFamily="2" charset="2"/>
              <a:buNone/>
              <a:defRPr/>
            </a:pPr>
            <a:r>
              <a:rPr lang="en-US" sz="1400" dirty="0">
                <a:solidFill>
                  <a:srgbClr val="FFFFFF"/>
                </a:solidFill>
                <a:cs typeface="Arial" charset="0"/>
              </a:rPr>
              <a:t>High School Associations</a:t>
            </a:r>
          </a:p>
        </p:txBody>
      </p:sp>
      <p:sp>
        <p:nvSpPr>
          <p:cNvPr id="5122" name="Rectangle 2"/>
          <p:cNvSpPr>
            <a:spLocks noGrp="1" noChangeArrowheads="1"/>
          </p:cNvSpPr>
          <p:nvPr>
            <p:ph type="ctrTitle"/>
          </p:nvPr>
        </p:nvSpPr>
        <p:spPr>
          <a:xfrm>
            <a:off x="228600" y="1863725"/>
            <a:ext cx="8653463" cy="179387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228600" y="3657600"/>
            <a:ext cx="8645525" cy="2344738"/>
          </a:xfrm>
        </p:spPr>
        <p:txBody>
          <a:bodyPr/>
          <a:lstStyle>
            <a:lvl1pPr marL="0" indent="0" algn="ctr">
              <a:buFont typeface="Wingdings" pitchFamily="2" charset="2"/>
              <a:buNone/>
              <a:defRPr sz="3000">
                <a:solidFill>
                  <a:srgbClr val="F791A4"/>
                </a:solidFill>
              </a:defRPr>
            </a:lvl1pPr>
          </a:lstStyle>
          <a:p>
            <a:r>
              <a:rPr lang="en-US"/>
              <a:t>Click to edit Master subtitle style</a:t>
            </a:r>
          </a:p>
        </p:txBody>
      </p:sp>
    </p:spTree>
    <p:extLst>
      <p:ext uri="{BB962C8B-B14F-4D97-AF65-F5344CB8AC3E}">
        <p14:creationId xmlns:p14="http://schemas.microsoft.com/office/powerpoint/2010/main" val="327939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a:t>| </a:t>
            </a:r>
            <a:fld id="{1ED90127-F26B-42F2-9221-72E94C18B8D4}" type="slidenum">
              <a:rPr lang="en-US"/>
              <a:pPr>
                <a:defRPr/>
              </a:pPr>
              <a:t>‹#›</a:t>
            </a:fld>
            <a:r>
              <a:rPr lang="en-US"/>
              <a:t> |</a:t>
            </a:r>
          </a:p>
        </p:txBody>
      </p:sp>
    </p:spTree>
    <p:extLst>
      <p:ext uri="{BB962C8B-B14F-4D97-AF65-F5344CB8AC3E}">
        <p14:creationId xmlns:p14="http://schemas.microsoft.com/office/powerpoint/2010/main" val="1044378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t>| </a:t>
            </a:r>
            <a:fld id="{E2DE8FA1-B5E7-4B0D-8FC1-66106CF676C2}" type="slidenum">
              <a:rPr lang="en-US"/>
              <a:pPr>
                <a:defRPr/>
              </a:pPr>
              <a:t>‹#›</a:t>
            </a:fld>
            <a:r>
              <a:rPr lang="en-US"/>
              <a:t> |</a:t>
            </a:r>
          </a:p>
        </p:txBody>
      </p:sp>
    </p:spTree>
    <p:extLst>
      <p:ext uri="{BB962C8B-B14F-4D97-AF65-F5344CB8AC3E}">
        <p14:creationId xmlns:p14="http://schemas.microsoft.com/office/powerpoint/2010/main" val="12466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9825" y="1431925"/>
            <a:ext cx="3790950"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431925"/>
            <a:ext cx="3792538"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 </a:t>
            </a:r>
            <a:fld id="{27EF696D-1974-4679-A504-AB8A3C0336D7}" type="slidenum">
              <a:rPr lang="en-US"/>
              <a:pPr>
                <a:defRPr/>
              </a:pPr>
              <a:t>‹#›</a:t>
            </a:fld>
            <a:r>
              <a:rPr lang="en-US"/>
              <a:t> |</a:t>
            </a:r>
          </a:p>
        </p:txBody>
      </p:sp>
    </p:spTree>
    <p:extLst>
      <p:ext uri="{BB962C8B-B14F-4D97-AF65-F5344CB8AC3E}">
        <p14:creationId xmlns:p14="http://schemas.microsoft.com/office/powerpoint/2010/main" val="3095412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 </a:t>
            </a:r>
            <a:fld id="{BD15CDF2-1DDA-4AE3-9F84-E23FBD61E1BE}" type="slidenum">
              <a:rPr lang="en-US"/>
              <a:pPr>
                <a:defRPr/>
              </a:pPr>
              <a:t>‹#›</a:t>
            </a:fld>
            <a:r>
              <a:rPr lang="en-US"/>
              <a:t> |</a:t>
            </a:r>
          </a:p>
        </p:txBody>
      </p:sp>
    </p:spTree>
    <p:extLst>
      <p:ext uri="{BB962C8B-B14F-4D97-AF65-F5344CB8AC3E}">
        <p14:creationId xmlns:p14="http://schemas.microsoft.com/office/powerpoint/2010/main" val="3245593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t>| </a:t>
            </a:r>
            <a:fld id="{E457124F-C86E-4593-B922-B13393F3709C}" type="slidenum">
              <a:rPr lang="en-US"/>
              <a:pPr>
                <a:defRPr/>
              </a:pPr>
              <a:t>‹#›</a:t>
            </a:fld>
            <a:r>
              <a:rPr lang="en-US"/>
              <a:t> |</a:t>
            </a:r>
          </a:p>
        </p:txBody>
      </p:sp>
    </p:spTree>
    <p:extLst>
      <p:ext uri="{BB962C8B-B14F-4D97-AF65-F5344CB8AC3E}">
        <p14:creationId xmlns:p14="http://schemas.microsoft.com/office/powerpoint/2010/main" val="1490537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t>| </a:t>
            </a:r>
            <a:fld id="{22834005-7B03-48BF-A887-14B2A6222B46}" type="slidenum">
              <a:rPr lang="en-US"/>
              <a:pPr>
                <a:defRPr/>
              </a:pPr>
              <a:t>‹#›</a:t>
            </a:fld>
            <a:r>
              <a:rPr lang="en-US"/>
              <a:t> |</a:t>
            </a:r>
          </a:p>
        </p:txBody>
      </p:sp>
    </p:spTree>
    <p:extLst>
      <p:ext uri="{BB962C8B-B14F-4D97-AF65-F5344CB8AC3E}">
        <p14:creationId xmlns:p14="http://schemas.microsoft.com/office/powerpoint/2010/main" val="321828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 </a:t>
            </a:r>
            <a:fld id="{D474ADE2-0068-4162-95C0-C569D3003663}" type="slidenum">
              <a:rPr lang="en-US"/>
              <a:pPr>
                <a:defRPr/>
              </a:pPr>
              <a:t>‹#›</a:t>
            </a:fld>
            <a:r>
              <a:rPr lang="en-US"/>
              <a:t> |</a:t>
            </a:r>
          </a:p>
        </p:txBody>
      </p:sp>
    </p:spTree>
    <p:extLst>
      <p:ext uri="{BB962C8B-B14F-4D97-AF65-F5344CB8AC3E}">
        <p14:creationId xmlns:p14="http://schemas.microsoft.com/office/powerpoint/2010/main" val="319424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A6668-D687-4DD6-AAE1-1000CB563250}"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2E9AA-4693-42C7-9899-1CA0413369F1}" type="slidenum">
              <a:rPr lang="en-US" smtClean="0"/>
              <a:t>‹#›</a:t>
            </a:fld>
            <a:endParaRPr lang="en-US"/>
          </a:p>
        </p:txBody>
      </p:sp>
    </p:spTree>
    <p:extLst>
      <p:ext uri="{BB962C8B-B14F-4D97-AF65-F5344CB8AC3E}">
        <p14:creationId xmlns:p14="http://schemas.microsoft.com/office/powerpoint/2010/main" val="3286604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 </a:t>
            </a:r>
            <a:fld id="{D4EDD076-5507-44C8-A8B0-7B81025F36AD}" type="slidenum">
              <a:rPr lang="en-US"/>
              <a:pPr>
                <a:defRPr/>
              </a:pPr>
              <a:t>‹#›</a:t>
            </a:fld>
            <a:r>
              <a:rPr lang="en-US"/>
              <a:t> |</a:t>
            </a:r>
          </a:p>
        </p:txBody>
      </p:sp>
    </p:spTree>
    <p:extLst>
      <p:ext uri="{BB962C8B-B14F-4D97-AF65-F5344CB8AC3E}">
        <p14:creationId xmlns:p14="http://schemas.microsoft.com/office/powerpoint/2010/main" val="1838116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 </a:t>
            </a:r>
            <a:fld id="{7D43A0EF-6BAF-4705-A3AB-A700B3144E2A}" type="slidenum">
              <a:rPr lang="en-US"/>
              <a:pPr>
                <a:defRPr/>
              </a:pPr>
              <a:t>‹#›</a:t>
            </a:fld>
            <a:r>
              <a:rPr lang="en-US"/>
              <a:t> |</a:t>
            </a:r>
          </a:p>
        </p:txBody>
      </p:sp>
    </p:spTree>
    <p:extLst>
      <p:ext uri="{BB962C8B-B14F-4D97-AF65-F5344CB8AC3E}">
        <p14:creationId xmlns:p14="http://schemas.microsoft.com/office/powerpoint/2010/main" val="4123475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69863"/>
            <a:ext cx="2159000" cy="6438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69863"/>
            <a:ext cx="6327775" cy="6438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 </a:t>
            </a:r>
            <a:fld id="{80A5556C-5800-4E94-8CF1-1431C856C119}" type="slidenum">
              <a:rPr lang="en-US"/>
              <a:pPr>
                <a:defRPr/>
              </a:pPr>
              <a:t>‹#›</a:t>
            </a:fld>
            <a:r>
              <a:rPr lang="en-US"/>
              <a:t> |</a:t>
            </a:r>
          </a:p>
        </p:txBody>
      </p:sp>
    </p:spTree>
    <p:extLst>
      <p:ext uri="{BB962C8B-B14F-4D97-AF65-F5344CB8AC3E}">
        <p14:creationId xmlns:p14="http://schemas.microsoft.com/office/powerpoint/2010/main" val="225198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478588"/>
            <a:ext cx="2095500" cy="215900"/>
          </a:xfrm>
          <a:prstGeom prst="rect">
            <a:avLst/>
          </a:prstGeom>
          <a:noFill/>
        </p:spPr>
        <p:txBody>
          <a:bodyPr anchor="ctr">
            <a:spAutoFit/>
          </a:bodyPr>
          <a:lstStyle/>
          <a:p>
            <a:pPr algn="r" defTabSz="457200">
              <a:defRPr/>
            </a:pPr>
            <a:r>
              <a:rPr lang="en-US" sz="800" dirty="0">
                <a:solidFill>
                  <a:srgbClr val="FFFFFF"/>
                </a:solidFill>
                <a:cs typeface="Arial"/>
              </a:rPr>
              <a:t>© REFEREE ENTERPISES INC. 2012</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a:lstStyle/>
          <a:p>
            <a:pPr lvl="0"/>
            <a:endParaRPr lang="en-US" noProof="0"/>
          </a:p>
        </p:txBody>
      </p:sp>
    </p:spTree>
    <p:extLst>
      <p:ext uri="{BB962C8B-B14F-4D97-AF65-F5344CB8AC3E}">
        <p14:creationId xmlns:p14="http://schemas.microsoft.com/office/powerpoint/2010/main" val="74985020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3" descr="MAIN_no CS B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Placeholder 2"/>
          <p:cNvSpPr>
            <a:spLocks noGrp="1"/>
          </p:cNvSpPr>
          <p:nvPr>
            <p:ph type="subTitle" idx="1"/>
          </p:nvPr>
        </p:nvSpPr>
        <p:spPr>
          <a:xfrm>
            <a:off x="1371600" y="3886200"/>
            <a:ext cx="6400800" cy="1752600"/>
          </a:xfrm>
        </p:spPr>
        <p:txBody>
          <a:bodyPr/>
          <a:lstStyle>
            <a:lvl1pPr marL="0" indent="0" algn="ctr">
              <a:buFont typeface="Arial" charset="0"/>
              <a:buNone/>
              <a:defRPr smtClean="0"/>
            </a:lvl1pPr>
          </a:lstStyle>
          <a:p>
            <a:r>
              <a:rPr lang="en-US" smtClean="0"/>
              <a:t>Click to edit Master subtitle style</a:t>
            </a:r>
          </a:p>
        </p:txBody>
      </p:sp>
    </p:spTree>
    <p:extLst>
      <p:ext uri="{BB962C8B-B14F-4D97-AF65-F5344CB8AC3E}">
        <p14:creationId xmlns:p14="http://schemas.microsoft.com/office/powerpoint/2010/main" val="3298911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A6668-D687-4DD6-AAE1-1000CB563250}"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2E9AA-4693-42C7-9899-1CA0413369F1}" type="slidenum">
              <a:rPr lang="en-US" smtClean="0"/>
              <a:t>‹#›</a:t>
            </a:fld>
            <a:endParaRPr lang="en-US"/>
          </a:p>
        </p:txBody>
      </p:sp>
    </p:spTree>
    <p:extLst>
      <p:ext uri="{BB962C8B-B14F-4D97-AF65-F5344CB8AC3E}">
        <p14:creationId xmlns:p14="http://schemas.microsoft.com/office/powerpoint/2010/main" val="345921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BA6668-D687-4DD6-AAE1-1000CB563250}"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2E9AA-4693-42C7-9899-1CA0413369F1}" type="slidenum">
              <a:rPr lang="en-US" smtClean="0"/>
              <a:t>‹#›</a:t>
            </a:fld>
            <a:endParaRPr lang="en-US"/>
          </a:p>
        </p:txBody>
      </p:sp>
    </p:spTree>
    <p:extLst>
      <p:ext uri="{BB962C8B-B14F-4D97-AF65-F5344CB8AC3E}">
        <p14:creationId xmlns:p14="http://schemas.microsoft.com/office/powerpoint/2010/main" val="331986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BA6668-D687-4DD6-AAE1-1000CB563250}" type="datetimeFigureOut">
              <a:rPr lang="en-US" smtClean="0"/>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52E9AA-4693-42C7-9899-1CA0413369F1}" type="slidenum">
              <a:rPr lang="en-US" smtClean="0"/>
              <a:t>‹#›</a:t>
            </a:fld>
            <a:endParaRPr lang="en-US"/>
          </a:p>
        </p:txBody>
      </p:sp>
    </p:spTree>
    <p:extLst>
      <p:ext uri="{BB962C8B-B14F-4D97-AF65-F5344CB8AC3E}">
        <p14:creationId xmlns:p14="http://schemas.microsoft.com/office/powerpoint/2010/main" val="7992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BA6668-D687-4DD6-AAE1-1000CB563250}" type="datetimeFigureOut">
              <a:rPr lang="en-US" smtClean="0"/>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2E9AA-4693-42C7-9899-1CA0413369F1}" type="slidenum">
              <a:rPr lang="en-US" smtClean="0"/>
              <a:t>‹#›</a:t>
            </a:fld>
            <a:endParaRPr lang="en-US"/>
          </a:p>
        </p:txBody>
      </p:sp>
    </p:spTree>
    <p:extLst>
      <p:ext uri="{BB962C8B-B14F-4D97-AF65-F5344CB8AC3E}">
        <p14:creationId xmlns:p14="http://schemas.microsoft.com/office/powerpoint/2010/main" val="86190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A6668-D687-4DD6-AAE1-1000CB563250}" type="datetimeFigureOut">
              <a:rPr lang="en-US" smtClean="0"/>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52E9AA-4693-42C7-9899-1CA0413369F1}" type="slidenum">
              <a:rPr lang="en-US" smtClean="0"/>
              <a:t>‹#›</a:t>
            </a:fld>
            <a:endParaRPr lang="en-US"/>
          </a:p>
        </p:txBody>
      </p:sp>
    </p:spTree>
    <p:extLst>
      <p:ext uri="{BB962C8B-B14F-4D97-AF65-F5344CB8AC3E}">
        <p14:creationId xmlns:p14="http://schemas.microsoft.com/office/powerpoint/2010/main" val="271460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A6668-D687-4DD6-AAE1-1000CB563250}"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2E9AA-4693-42C7-9899-1CA0413369F1}" type="slidenum">
              <a:rPr lang="en-US" smtClean="0"/>
              <a:t>‹#›</a:t>
            </a:fld>
            <a:endParaRPr lang="en-US"/>
          </a:p>
        </p:txBody>
      </p:sp>
    </p:spTree>
    <p:extLst>
      <p:ext uri="{BB962C8B-B14F-4D97-AF65-F5344CB8AC3E}">
        <p14:creationId xmlns:p14="http://schemas.microsoft.com/office/powerpoint/2010/main" val="12213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A6668-D687-4DD6-AAE1-1000CB563250}"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2E9AA-4693-42C7-9899-1CA0413369F1}" type="slidenum">
              <a:rPr lang="en-US" smtClean="0"/>
              <a:t>‹#›</a:t>
            </a:fld>
            <a:endParaRPr lang="en-US"/>
          </a:p>
        </p:txBody>
      </p:sp>
    </p:spTree>
    <p:extLst>
      <p:ext uri="{BB962C8B-B14F-4D97-AF65-F5344CB8AC3E}">
        <p14:creationId xmlns:p14="http://schemas.microsoft.com/office/powerpoint/2010/main" val="146653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A6668-D687-4DD6-AAE1-1000CB563250}" type="datetimeFigureOut">
              <a:rPr lang="en-US" smtClean="0"/>
              <a:t>10/29/2014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2E9AA-4693-42C7-9899-1CA0413369F1}" type="slidenum">
              <a:rPr lang="en-US" smtClean="0"/>
              <a:t>‹#›</a:t>
            </a:fld>
            <a:endParaRPr lang="en-US"/>
          </a:p>
        </p:txBody>
      </p:sp>
    </p:spTree>
    <p:extLst>
      <p:ext uri="{BB962C8B-B14F-4D97-AF65-F5344CB8AC3E}">
        <p14:creationId xmlns:p14="http://schemas.microsoft.com/office/powerpoint/2010/main" val="3655317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408113"/>
          </a:xfrm>
          <a:prstGeom prst="rect">
            <a:avLst/>
          </a:prstGeom>
          <a:solidFill>
            <a:srgbClr val="003798"/>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cs typeface="Arial" charset="0"/>
            </a:endParaRPr>
          </a:p>
        </p:txBody>
      </p:sp>
      <p:sp>
        <p:nvSpPr>
          <p:cNvPr id="1027" name="Rectangle 3"/>
          <p:cNvSpPr>
            <a:spLocks noGrp="1" noChangeArrowheads="1"/>
          </p:cNvSpPr>
          <p:nvPr>
            <p:ph type="title"/>
          </p:nvPr>
        </p:nvSpPr>
        <p:spPr bwMode="auto">
          <a:xfrm>
            <a:off x="236538" y="169863"/>
            <a:ext cx="86391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1139825" y="1431925"/>
            <a:ext cx="773588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5"/>
          <p:cNvSpPr>
            <a:spLocks noGrp="1" noChangeArrowheads="1"/>
          </p:cNvSpPr>
          <p:nvPr>
            <p:ph type="sldNum" sz="quarter" idx="4"/>
          </p:nvPr>
        </p:nvSpPr>
        <p:spPr bwMode="auto">
          <a:xfrm>
            <a:off x="222250" y="6423025"/>
            <a:ext cx="736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3798"/>
                </a:solidFill>
                <a:latin typeface="Arial" charset="0"/>
                <a:cs typeface="+mn-cs"/>
              </a:defRPr>
            </a:lvl1pPr>
          </a:lstStyle>
          <a:p>
            <a:pPr fontAlgn="base">
              <a:spcBef>
                <a:spcPct val="0"/>
              </a:spcBef>
              <a:spcAft>
                <a:spcPct val="0"/>
              </a:spcAft>
              <a:defRPr/>
            </a:pPr>
            <a:r>
              <a:rPr lang="en-US"/>
              <a:t>| </a:t>
            </a:r>
            <a:fld id="{E96D3035-C89D-4577-834A-6023D3600B36}" type="slidenum">
              <a:rPr lang="en-US"/>
              <a:pPr fontAlgn="base">
                <a:spcBef>
                  <a:spcPct val="0"/>
                </a:spcBef>
                <a:spcAft>
                  <a:spcPct val="0"/>
                </a:spcAft>
                <a:defRPr/>
              </a:pPr>
              <a:t>‹#›</a:t>
            </a:fld>
            <a:r>
              <a:rPr lang="en-US"/>
              <a:t> |</a:t>
            </a:r>
          </a:p>
        </p:txBody>
      </p:sp>
      <p:pic>
        <p:nvPicPr>
          <p:cNvPr id="1030" name="Picture 6" descr="NFHS-Small-Logo-color-Tran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8450" y="5499100"/>
            <a:ext cx="5762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93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fontAlgn="base">
        <a:spcBef>
          <a:spcPct val="0"/>
        </a:spcBef>
        <a:spcAft>
          <a:spcPct val="0"/>
        </a:spcAft>
        <a:defRPr sz="3600">
          <a:solidFill>
            <a:schemeClr val="bg1"/>
          </a:solidFill>
          <a:latin typeface="Arial Black" pitchFamily="34" charset="0"/>
        </a:defRPr>
      </a:lvl6pPr>
      <a:lvl7pPr marL="914400" algn="ctr" rtl="0" fontAlgn="base">
        <a:spcBef>
          <a:spcPct val="0"/>
        </a:spcBef>
        <a:spcAft>
          <a:spcPct val="0"/>
        </a:spcAft>
        <a:defRPr sz="3600">
          <a:solidFill>
            <a:schemeClr val="bg1"/>
          </a:solidFill>
          <a:latin typeface="Arial Black" pitchFamily="34" charset="0"/>
        </a:defRPr>
      </a:lvl7pPr>
      <a:lvl8pPr marL="1371600" algn="ctr" rtl="0" fontAlgn="base">
        <a:spcBef>
          <a:spcPct val="0"/>
        </a:spcBef>
        <a:spcAft>
          <a:spcPct val="0"/>
        </a:spcAft>
        <a:defRPr sz="3600">
          <a:solidFill>
            <a:schemeClr val="bg1"/>
          </a:solidFill>
          <a:latin typeface="Arial Black" pitchFamily="34" charset="0"/>
        </a:defRPr>
      </a:lvl8pPr>
      <a:lvl9pPr marL="1828800" algn="ctr" rtl="0" fontAlgn="base">
        <a:spcBef>
          <a:spcPct val="0"/>
        </a:spcBef>
        <a:spcAft>
          <a:spcPct val="0"/>
        </a:spcAft>
        <a:defRPr sz="3600">
          <a:solidFill>
            <a:schemeClr val="bg1"/>
          </a:solidFill>
          <a:latin typeface="Arial Black" pitchFamily="34" charset="0"/>
        </a:defRPr>
      </a:lvl9pPr>
    </p:titleStyle>
    <p:bodyStyle>
      <a:lvl1pPr marL="284163" indent="-284163" algn="l" rtl="0" eaLnBrk="0" fontAlgn="base" hangingPunct="0">
        <a:spcBef>
          <a:spcPct val="20000"/>
        </a:spcBef>
        <a:spcAft>
          <a:spcPct val="0"/>
        </a:spcAft>
        <a:buClr>
          <a:srgbClr val="003798"/>
        </a:buClr>
        <a:buFont typeface="Wingdings" pitchFamily="2" charset="2"/>
        <a:buChar char="§"/>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D21034"/>
        </a:buClr>
        <a:buChar char="•"/>
        <a:defRPr sz="2600">
          <a:solidFill>
            <a:schemeClr val="tx1"/>
          </a:solidFill>
          <a:latin typeface="+mn-lt"/>
        </a:defRPr>
      </a:lvl2pPr>
      <a:lvl3pPr marL="1143000" indent="-228600" algn="l" rtl="0" eaLnBrk="0" fontAlgn="base" hangingPunct="0">
        <a:spcBef>
          <a:spcPct val="20000"/>
        </a:spcBef>
        <a:spcAft>
          <a:spcPct val="0"/>
        </a:spcAft>
        <a:buClr>
          <a:srgbClr val="FFCE00"/>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856" y="-1"/>
            <a:ext cx="9157855" cy="6868391"/>
          </a:xfrm>
          <a:prstGeom prst="rect">
            <a:avLst/>
          </a:prstGeom>
          <a:ln w="190500" cap="sq">
            <a:solidFill>
              <a:srgbClr val="C8C6BD"/>
            </a:solidFill>
            <a:prstDash val="solid"/>
            <a:miter lim="800000"/>
          </a:ln>
          <a:effectLst>
            <a:outerShdw blurRad="76200" dist="12700" dir="8100000" sy="-23000" kx="800400" algn="br" rotWithShape="0">
              <a:prstClr val="black">
                <a:alpha val="2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ctrTitle"/>
          </p:nvPr>
        </p:nvSpPr>
        <p:spPr/>
        <p:txBody>
          <a:bodyPr/>
          <a:lstStyle/>
          <a:p>
            <a:r>
              <a:rPr lang="en-US" dirty="0" smtClean="0"/>
              <a:t>NFHS Announcer Presentation</a:t>
            </a:r>
            <a:endParaRPr lang="en-US" dirty="0"/>
          </a:p>
        </p:txBody>
      </p:sp>
      <p:sp>
        <p:nvSpPr>
          <p:cNvPr id="3" name="Subtitle 2"/>
          <p:cNvSpPr>
            <a:spLocks noGrp="1"/>
          </p:cNvSpPr>
          <p:nvPr>
            <p:ph type="subTitle" idx="1"/>
          </p:nvPr>
        </p:nvSpPr>
        <p:spPr/>
        <p:txBody>
          <a:bodyPr/>
          <a:lstStyle/>
          <a:p>
            <a:pPr algn="r"/>
            <a:r>
              <a:rPr lang="en-US" dirty="0" smtClean="0">
                <a:solidFill>
                  <a:schemeClr val="tx1"/>
                </a:solidFill>
              </a:rPr>
              <a:t>Basketball Game Administration</a:t>
            </a:r>
          </a:p>
          <a:p>
            <a:pPr algn="r"/>
            <a:r>
              <a:rPr lang="en-US" dirty="0" smtClean="0">
                <a:solidFill>
                  <a:schemeClr val="tx1"/>
                </a:solidFill>
              </a:rPr>
              <a:t>2014-15</a:t>
            </a:r>
            <a:endParaRPr lang="en-US" dirty="0">
              <a:solidFill>
                <a:schemeClr val="tx1"/>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49653049"/>
      </p:ext>
    </p:extLst>
  </p:cSld>
  <p:clrMapOvr>
    <a:masterClrMapping/>
  </p:clrMapOvr>
  <mc:AlternateContent xmlns:mc="http://schemas.openxmlformats.org/markup-compatibility/2006" xmlns:p14="http://schemas.microsoft.com/office/powerpoint/2010/main">
    <mc:Choice Requires="p14">
      <p:transition spd="slow" p14:dur="2000" advTm="23033"/>
    </mc:Choice>
    <mc:Fallback xmlns="">
      <p:transition spd="slow" advTm="230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8600" y="69273"/>
            <a:ext cx="8639175" cy="1247775"/>
          </a:xfrm>
        </p:spPr>
        <p:txBody>
          <a:bodyPr/>
          <a:lstStyle/>
          <a:p>
            <a:r>
              <a:rPr lang="en-US" altLang="en-US" dirty="0" smtClean="0"/>
              <a:t>Game Management Responsibilities</a:t>
            </a:r>
          </a:p>
        </p:txBody>
      </p:sp>
      <p:sp>
        <p:nvSpPr>
          <p:cNvPr id="43011" name="Content Placeholder 2"/>
          <p:cNvSpPr>
            <a:spLocks noGrp="1"/>
          </p:cNvSpPr>
          <p:nvPr>
            <p:ph idx="1"/>
          </p:nvPr>
        </p:nvSpPr>
        <p:spPr/>
        <p:txBody>
          <a:bodyPr/>
          <a:lstStyle/>
          <a:p>
            <a:pPr>
              <a:buFont typeface="Wingdings" pitchFamily="2" charset="2"/>
              <a:buNone/>
            </a:pPr>
            <a:endParaRPr lang="en-US" altLang="en-US" dirty="0" smtClean="0"/>
          </a:p>
          <a:p>
            <a:endParaRPr lang="en-US" altLang="en-US" sz="2400" dirty="0" smtClean="0"/>
          </a:p>
          <a:p>
            <a:r>
              <a:rPr lang="en-US" altLang="en-US" sz="2400" dirty="0" smtClean="0"/>
              <a:t>School administrators need to require their scoring table (clock operator, scorekeeper, announcer) to promote highest levels of sportsmanship.</a:t>
            </a:r>
          </a:p>
          <a:p>
            <a:endParaRPr lang="en-US" altLang="en-US" sz="2400" dirty="0" smtClean="0"/>
          </a:p>
          <a:p>
            <a:r>
              <a:rPr lang="en-US" altLang="en-US" sz="2400" dirty="0" smtClean="0"/>
              <a:t>Game officials should work with game management to remedy any problems that occur during a contest.  </a:t>
            </a:r>
            <a:r>
              <a:rPr lang="en-US" altLang="en-US" sz="2000" dirty="0" smtClean="0">
                <a:solidFill>
                  <a:srgbClr val="FF0000"/>
                </a:solidFill>
              </a:rPr>
              <a:t>(file Special Report with IHSA following any such contest)</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574" y="5713905"/>
            <a:ext cx="1321755" cy="52939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01218535"/>
      </p:ext>
    </p:extLst>
  </p:cSld>
  <p:clrMapOvr>
    <a:masterClrMapping/>
  </p:clrMapOvr>
  <mc:AlternateContent xmlns:mc="http://schemas.openxmlformats.org/markup-compatibility/2006" xmlns:p14="http://schemas.microsoft.com/office/powerpoint/2010/main">
    <mc:Choice Requires="p14">
      <p:transition spd="slow" p14:dur="2000" advTm="50336"/>
    </mc:Choice>
    <mc:Fallback xmlns="">
      <p:transition spd="slow" advTm="503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2014_BK_NFHS1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ctrTitle"/>
          </p:nvPr>
        </p:nvSpPr>
        <p:spPr>
          <a:xfrm>
            <a:off x="1754188" y="171450"/>
            <a:ext cx="6988175" cy="1074738"/>
          </a:xfrm>
        </p:spPr>
        <p:txBody>
          <a:bodyPr/>
          <a:lstStyle/>
          <a:p>
            <a:r>
              <a:rPr lang="en-US" altLang="en-US" smtClean="0">
                <a:solidFill>
                  <a:schemeClr val="tx1"/>
                </a:solidFill>
                <a:latin typeface="Arial" charset="0"/>
                <a:cs typeface="Arial" charset="0"/>
              </a:rPr>
              <a:t>Announcer</a:t>
            </a:r>
          </a:p>
        </p:txBody>
      </p:sp>
      <p:sp>
        <p:nvSpPr>
          <p:cNvPr id="44036" name="Subtitle 2"/>
          <p:cNvSpPr>
            <a:spLocks noGrp="1"/>
          </p:cNvSpPr>
          <p:nvPr>
            <p:ph type="subTitle" idx="1"/>
          </p:nvPr>
        </p:nvSpPr>
        <p:spPr>
          <a:xfrm>
            <a:off x="1744663" y="4768850"/>
            <a:ext cx="6989762" cy="1420813"/>
          </a:xfrm>
        </p:spPr>
        <p:txBody>
          <a:bodyPr/>
          <a:lstStyle/>
          <a:p>
            <a:r>
              <a:rPr lang="en-US" altLang="en-US" dirty="0" smtClean="0">
                <a:solidFill>
                  <a:srgbClr val="000000"/>
                </a:solidFill>
                <a:latin typeface="Arial" charset="0"/>
                <a:cs typeface="Arial" charset="0"/>
              </a:rPr>
              <a:t>The announcer shall be prohibited from making additional announcements during the game that can easily be seen on a scoreboard and beyond the normal realm of announcements.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80925133"/>
      </p:ext>
    </p:extLst>
  </p:cSld>
  <p:clrMapOvr>
    <a:masterClrMapping/>
  </p:clrMapOvr>
  <p:transition spd="med" advTm="2088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57175" y="139700"/>
            <a:ext cx="8639175" cy="1247775"/>
          </a:xfrm>
        </p:spPr>
        <p:txBody>
          <a:bodyPr anchor="ctr"/>
          <a:lstStyle/>
          <a:p>
            <a:pPr eaLnBrk="1" hangingPunct="1"/>
            <a:r>
              <a:rPr lang="en-US" altLang="en-US" b="1" dirty="0" smtClean="0"/>
              <a:t>Announcer Responsibilities</a:t>
            </a:r>
            <a:endParaRPr lang="en-US" altLang="en-US" dirty="0" smtClean="0"/>
          </a:p>
        </p:txBody>
      </p:sp>
      <p:sp>
        <p:nvSpPr>
          <p:cNvPr id="36867" name="Content Placeholder 2"/>
          <p:cNvSpPr>
            <a:spLocks noGrp="1"/>
          </p:cNvSpPr>
          <p:nvPr>
            <p:ph idx="1"/>
          </p:nvPr>
        </p:nvSpPr>
        <p:spPr>
          <a:xfrm>
            <a:off x="1139825" y="1431925"/>
            <a:ext cx="7842250" cy="5176838"/>
          </a:xfrm>
        </p:spPr>
        <p:txBody>
          <a:bodyPr/>
          <a:lstStyle/>
          <a:p>
            <a:pPr eaLnBrk="1" hangingPunct="1"/>
            <a:endParaRPr lang="en-US" altLang="en-US" sz="2400" dirty="0" smtClean="0"/>
          </a:p>
          <a:p>
            <a:pPr eaLnBrk="1" hangingPunct="1"/>
            <a:r>
              <a:rPr lang="en-US" altLang="en-US" sz="2400" dirty="0" smtClean="0"/>
              <a:t>The announcer shall be prohibited from making an announcement:</a:t>
            </a:r>
          </a:p>
          <a:p>
            <a:pPr lvl="1" eaLnBrk="1" hangingPunct="1"/>
            <a:r>
              <a:rPr lang="en-US" altLang="en-US" sz="2400" dirty="0" smtClean="0"/>
              <a:t>while the clock is running and </a:t>
            </a:r>
          </a:p>
          <a:p>
            <a:pPr lvl="1" eaLnBrk="1" hangingPunct="1"/>
            <a:r>
              <a:rPr lang="en-US" altLang="en-US" sz="2400" dirty="0" smtClean="0"/>
              <a:t>while the clock is stopped and the ball is live</a:t>
            </a:r>
          </a:p>
          <a:p>
            <a:pPr lvl="2" eaLnBrk="1" hangingPunct="1"/>
            <a:r>
              <a:rPr lang="en-US" altLang="en-US" sz="2000" dirty="0" smtClean="0"/>
              <a:t>(such as during a free throw, a throw in, etc.)</a:t>
            </a:r>
          </a:p>
          <a:p>
            <a:pPr eaLnBrk="1" hangingPunct="1"/>
            <a:endParaRPr lang="en-US" altLang="en-US" sz="2400" dirty="0" smtClean="0"/>
          </a:p>
          <a:p>
            <a:pPr eaLnBrk="1" hangingPunct="1"/>
            <a:r>
              <a:rPr lang="en-US" altLang="en-US" sz="2400" dirty="0" smtClean="0"/>
              <a:t>Doing so could potentially affect communication between coaches and players or be disconcerting.</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574" y="5713905"/>
            <a:ext cx="1321755" cy="52939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28060489"/>
      </p:ext>
    </p:extLst>
  </p:cSld>
  <p:clrMapOvr>
    <a:masterClrMapping/>
  </p:clrMapOvr>
  <mc:AlternateContent xmlns:mc="http://schemas.openxmlformats.org/markup-compatibility/2006" xmlns:p14="http://schemas.microsoft.com/office/powerpoint/2010/main">
    <mc:Choice Requires="p14">
      <p:transition spd="slow" p14:dur="2000" advTm="63407"/>
    </mc:Choice>
    <mc:Fallback xmlns="">
      <p:transition spd="slow" advTm="63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685800"/>
            <a:ext cx="8639175" cy="685800"/>
          </a:xfrm>
        </p:spPr>
        <p:txBody>
          <a:bodyPr anchor="ctr"/>
          <a:lstStyle/>
          <a:p>
            <a:r>
              <a:rPr lang="en-US" altLang="en-US" b="1" dirty="0" smtClean="0"/>
              <a:t>Announcer Responsibilities</a:t>
            </a:r>
            <a:br>
              <a:rPr lang="en-US" altLang="en-US" b="1" dirty="0" smtClean="0"/>
            </a:br>
            <a:endParaRPr lang="en-US" altLang="en-US" dirty="0" smtClean="0"/>
          </a:p>
        </p:txBody>
      </p:sp>
      <p:sp>
        <p:nvSpPr>
          <p:cNvPr id="37891" name="Content Placeholder 2"/>
          <p:cNvSpPr>
            <a:spLocks noGrp="1"/>
          </p:cNvSpPr>
          <p:nvPr>
            <p:ph idx="1"/>
          </p:nvPr>
        </p:nvSpPr>
        <p:spPr/>
        <p:txBody>
          <a:bodyPr/>
          <a:lstStyle/>
          <a:p>
            <a:endParaRPr lang="en-US" altLang="en-US" sz="2400" dirty="0" smtClean="0"/>
          </a:p>
          <a:p>
            <a:r>
              <a:rPr lang="en-US" altLang="en-US" sz="2400" dirty="0" smtClean="0"/>
              <a:t>The announcer shall be prohibited from interrupting the game through the use of the microphone unless there is an emergency.</a:t>
            </a:r>
          </a:p>
          <a:p>
            <a:endParaRPr lang="en-US" altLang="en-US" sz="2400" dirty="0" smtClean="0"/>
          </a:p>
          <a:p>
            <a:r>
              <a:rPr lang="en-US" altLang="en-US" sz="2400" dirty="0" smtClean="0"/>
              <a:t>Announcements or comments shall be made during those times when there is a stoppage of the clock and the ball is not live, such as time outs, between quarters, pre-game, half time and post game.</a:t>
            </a:r>
          </a:p>
          <a:p>
            <a:endParaRPr lang="en-US" altLang="en-US" dirty="0" smtClean="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574" y="5713905"/>
            <a:ext cx="1321755" cy="52939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9247340"/>
      </p:ext>
    </p:extLst>
  </p:cSld>
  <p:clrMapOvr>
    <a:masterClrMapping/>
  </p:clrMapOvr>
  <mc:AlternateContent xmlns:mc="http://schemas.openxmlformats.org/markup-compatibility/2006" xmlns:p14="http://schemas.microsoft.com/office/powerpoint/2010/main">
    <mc:Choice Requires="p14">
      <p:transition spd="slow" p14:dur="2000" advTm="19879"/>
    </mc:Choice>
    <mc:Fallback xmlns="">
      <p:transition spd="slow" advTm="19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381000"/>
            <a:ext cx="8639175" cy="1247775"/>
          </a:xfrm>
        </p:spPr>
        <p:txBody>
          <a:bodyPr/>
          <a:lstStyle/>
          <a:p>
            <a:r>
              <a:rPr lang="en-US" altLang="en-US" b="1" dirty="0" smtClean="0"/>
              <a:t>Announcer Responsibilities</a:t>
            </a:r>
            <a:br>
              <a:rPr lang="en-US" altLang="en-US" b="1" dirty="0" smtClean="0"/>
            </a:br>
            <a:endParaRPr lang="en-US" altLang="en-US" dirty="0" smtClean="0"/>
          </a:p>
        </p:txBody>
      </p:sp>
      <p:sp>
        <p:nvSpPr>
          <p:cNvPr id="38915" name="Content Placeholder 2"/>
          <p:cNvSpPr>
            <a:spLocks noGrp="1"/>
          </p:cNvSpPr>
          <p:nvPr>
            <p:ph idx="1"/>
          </p:nvPr>
        </p:nvSpPr>
        <p:spPr/>
        <p:txBody>
          <a:bodyPr/>
          <a:lstStyle/>
          <a:p>
            <a:endParaRPr lang="en-US" altLang="en-US" sz="2400" dirty="0" smtClean="0"/>
          </a:p>
          <a:p>
            <a:r>
              <a:rPr lang="en-US" altLang="en-US" sz="2400" dirty="0" smtClean="0"/>
              <a:t>The announcer is allowed to announce basic information that does not potentially affect the play in general, the players, the coaches, or the officials.  The announcer’s information is not official information and, if announced, could mislead fans and others.</a:t>
            </a:r>
          </a:p>
          <a:p>
            <a:endParaRPr lang="en-US" altLang="en-US" sz="2400" dirty="0" smtClean="0"/>
          </a:p>
          <a:p>
            <a:r>
              <a:rPr lang="en-US" altLang="en-US" sz="2400" dirty="0" smtClean="0"/>
              <a:t>Appropriate training of announcers by school personnel and proper pre-game instructions by the referee are necessary.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574" y="5713905"/>
            <a:ext cx="1321755" cy="52939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64502619"/>
      </p:ext>
    </p:extLst>
  </p:cSld>
  <p:clrMapOvr>
    <a:masterClrMapping/>
  </p:clrMapOvr>
  <mc:AlternateContent xmlns:mc="http://schemas.openxmlformats.org/markup-compatibility/2006" xmlns:p14="http://schemas.microsoft.com/office/powerpoint/2010/main">
    <mc:Choice Requires="p14">
      <p:transition spd="slow" p14:dur="2000" advTm="24078"/>
    </mc:Choice>
    <mc:Fallback xmlns="">
      <p:transition spd="slow" advTm="24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381000"/>
            <a:ext cx="8639175" cy="1247775"/>
          </a:xfrm>
        </p:spPr>
        <p:txBody>
          <a:bodyPr/>
          <a:lstStyle/>
          <a:p>
            <a:r>
              <a:rPr lang="en-US" altLang="en-US" b="1" dirty="0" smtClean="0"/>
              <a:t>May be Announced - Examples:</a:t>
            </a:r>
            <a:br>
              <a:rPr lang="en-US" altLang="en-US" b="1" dirty="0" smtClean="0"/>
            </a:br>
            <a:endParaRPr lang="en-US" altLang="en-US" dirty="0" smtClean="0"/>
          </a:p>
        </p:txBody>
      </p:sp>
      <p:sp>
        <p:nvSpPr>
          <p:cNvPr id="39939" name="Content Placeholder 2"/>
          <p:cNvSpPr>
            <a:spLocks noGrp="1"/>
          </p:cNvSpPr>
          <p:nvPr>
            <p:ph idx="1"/>
          </p:nvPr>
        </p:nvSpPr>
        <p:spPr/>
        <p:txBody>
          <a:bodyPr/>
          <a:lstStyle/>
          <a:p>
            <a:endParaRPr lang="en-US" altLang="en-US" sz="2400" dirty="0" smtClean="0"/>
          </a:p>
          <a:p>
            <a:r>
              <a:rPr lang="en-US" altLang="en-US" sz="2400" dirty="0" smtClean="0"/>
              <a:t>Player who scored (quick notification w/o extreme emphasis)</a:t>
            </a:r>
          </a:p>
          <a:p>
            <a:r>
              <a:rPr lang="en-US" altLang="en-US" sz="2400" dirty="0" smtClean="0"/>
              <a:t>Player charged with foul</a:t>
            </a:r>
          </a:p>
          <a:p>
            <a:r>
              <a:rPr lang="en-US" altLang="en-US" sz="2400" dirty="0" smtClean="0"/>
              <a:t>Player attempting free throw</a:t>
            </a:r>
          </a:p>
          <a:p>
            <a:r>
              <a:rPr lang="en-US" altLang="en-US" sz="2400" dirty="0" smtClean="0"/>
              <a:t>Team granted a time out</a:t>
            </a:r>
          </a:p>
          <a:p>
            <a:r>
              <a:rPr lang="en-US" altLang="en-US" sz="2400" dirty="0" smtClean="0"/>
              <a:t>Length of time out:  30 seconds or 60 seconds</a:t>
            </a:r>
          </a:p>
          <a:p>
            <a:r>
              <a:rPr lang="en-US" altLang="en-US" sz="2400" dirty="0" smtClean="0"/>
              <a:t>Player entering game</a:t>
            </a:r>
          </a:p>
          <a:p>
            <a:r>
              <a:rPr lang="en-US" altLang="en-US" sz="2400" dirty="0" smtClean="0"/>
              <a:t>Team Rosters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574" y="5713905"/>
            <a:ext cx="1321755" cy="52939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21982984"/>
      </p:ext>
    </p:extLst>
  </p:cSld>
  <p:clrMapOvr>
    <a:masterClrMapping/>
  </p:clrMapOvr>
  <mc:AlternateContent xmlns:mc="http://schemas.openxmlformats.org/markup-compatibility/2006" xmlns:p14="http://schemas.microsoft.com/office/powerpoint/2010/main">
    <mc:Choice Requires="p14">
      <p:transition spd="slow" p14:dur="2000" advTm="26219"/>
    </mc:Choice>
    <mc:Fallback xmlns="">
      <p:transition spd="slow" advTm="262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dirty="0" smtClean="0"/>
              <a:t>Shall not be Announced – Examples:</a:t>
            </a:r>
            <a:endParaRPr lang="en-US" altLang="en-US" dirty="0" smtClean="0"/>
          </a:p>
        </p:txBody>
      </p:sp>
      <p:sp>
        <p:nvSpPr>
          <p:cNvPr id="40963" name="Content Placeholder 2"/>
          <p:cNvSpPr>
            <a:spLocks noGrp="1"/>
          </p:cNvSpPr>
          <p:nvPr>
            <p:ph idx="1"/>
          </p:nvPr>
        </p:nvSpPr>
        <p:spPr/>
        <p:txBody>
          <a:bodyPr/>
          <a:lstStyle/>
          <a:p>
            <a:endParaRPr lang="en-US" altLang="en-US" sz="2400" dirty="0" smtClean="0"/>
          </a:p>
          <a:p>
            <a:r>
              <a:rPr lang="en-US" altLang="en-US" sz="2400" dirty="0" smtClean="0"/>
              <a:t>Number of points player scored</a:t>
            </a:r>
          </a:p>
          <a:p>
            <a:r>
              <a:rPr lang="en-US" altLang="en-US" sz="2400" dirty="0" smtClean="0"/>
              <a:t>Number of fouls on player</a:t>
            </a:r>
          </a:p>
          <a:p>
            <a:r>
              <a:rPr lang="en-US" altLang="en-US" sz="2400" dirty="0" smtClean="0"/>
              <a:t>Number of team fouls</a:t>
            </a:r>
          </a:p>
          <a:p>
            <a:r>
              <a:rPr lang="en-US" altLang="en-US" sz="2400" dirty="0" smtClean="0"/>
              <a:t>Number of team time outs or number remaining</a:t>
            </a:r>
          </a:p>
          <a:p>
            <a:r>
              <a:rPr lang="en-US" altLang="en-US" sz="2400" dirty="0" smtClean="0"/>
              <a:t>Time remaining in the quarter/game</a:t>
            </a:r>
          </a:p>
          <a:p>
            <a:r>
              <a:rPr lang="en-US" altLang="en-US" sz="2400" dirty="0" smtClean="0"/>
              <a:t>Type of foul or violation</a:t>
            </a:r>
          </a:p>
          <a:p>
            <a:r>
              <a:rPr lang="en-US" altLang="en-US" sz="2400" dirty="0" smtClean="0"/>
              <a:t>Emphatic 2 or 3 point goal</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574" y="5713905"/>
            <a:ext cx="1321755" cy="52939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65815277"/>
      </p:ext>
    </p:extLst>
  </p:cSld>
  <p:clrMapOvr>
    <a:masterClrMapping/>
  </p:clrMapOvr>
  <mc:AlternateContent xmlns:mc="http://schemas.openxmlformats.org/markup-compatibility/2006" xmlns:p14="http://schemas.microsoft.com/office/powerpoint/2010/main">
    <mc:Choice Requires="p14">
      <p:transition spd="slow" p14:dur="2000" advTm="30226"/>
    </mc:Choice>
    <mc:Fallback xmlns="">
      <p:transition spd="slow" advTm="30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304800"/>
            <a:ext cx="8639175" cy="1247775"/>
          </a:xfrm>
        </p:spPr>
        <p:txBody>
          <a:bodyPr/>
          <a:lstStyle/>
          <a:p>
            <a:r>
              <a:rPr lang="en-US" altLang="en-US" b="1" dirty="0" smtClean="0"/>
              <a:t>Announcer Responsibilities</a:t>
            </a:r>
            <a:br>
              <a:rPr lang="en-US" altLang="en-US" b="1" dirty="0" smtClean="0"/>
            </a:br>
            <a:endParaRPr lang="en-US" altLang="en-US" dirty="0" smtClean="0"/>
          </a:p>
        </p:txBody>
      </p:sp>
      <p:sp>
        <p:nvSpPr>
          <p:cNvPr id="41987" name="Content Placeholder 2"/>
          <p:cNvSpPr>
            <a:spLocks noGrp="1"/>
          </p:cNvSpPr>
          <p:nvPr>
            <p:ph idx="1"/>
          </p:nvPr>
        </p:nvSpPr>
        <p:spPr/>
        <p:txBody>
          <a:bodyPr/>
          <a:lstStyle/>
          <a:p>
            <a:endParaRPr lang="en-US" altLang="en-US" sz="2400" dirty="0" smtClean="0"/>
          </a:p>
          <a:p>
            <a:r>
              <a:rPr lang="en-US" altLang="en-US" sz="2400" dirty="0" smtClean="0"/>
              <a:t>The announcer’s role does not include “cheering the home team on” or otherwise inciting the crowd.  Doing so is common at other levels of athletic events. But high school athletics is different because sports are educationally based.  </a:t>
            </a:r>
          </a:p>
          <a:p>
            <a:endParaRPr lang="en-US" altLang="en-US" sz="2400" dirty="0" smtClean="0"/>
          </a:p>
          <a:p>
            <a:r>
              <a:rPr lang="en-US" altLang="en-US" sz="2400" dirty="0" smtClean="0"/>
              <a:t>In a very real sense, the public address announcer at a high school event is a “Champion of Character”.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574" y="5713905"/>
            <a:ext cx="1321755" cy="52939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72117025"/>
      </p:ext>
    </p:extLst>
  </p:cSld>
  <p:clrMapOvr>
    <a:masterClrMapping/>
  </p:clrMapOvr>
  <mc:AlternateContent xmlns:mc="http://schemas.openxmlformats.org/markup-compatibility/2006" xmlns:p14="http://schemas.microsoft.com/office/powerpoint/2010/main">
    <mc:Choice Requires="p14">
      <p:transition spd="slow" p14:dur="2000" advTm="34854"/>
    </mc:Choice>
    <mc:Fallback xmlns="">
      <p:transition spd="slow" advTm="34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8600" y="-152400"/>
            <a:ext cx="8639175" cy="1247775"/>
          </a:xfrm>
        </p:spPr>
        <p:txBody>
          <a:bodyPr/>
          <a:lstStyle/>
          <a:p>
            <a:r>
              <a:rPr lang="en-US" altLang="en-US" dirty="0" smtClean="0"/>
              <a:t>Announcer Responsibilities</a:t>
            </a:r>
          </a:p>
        </p:txBody>
      </p:sp>
      <p:sp>
        <p:nvSpPr>
          <p:cNvPr id="43011" name="Content Placeholder 2"/>
          <p:cNvSpPr>
            <a:spLocks noGrp="1"/>
          </p:cNvSpPr>
          <p:nvPr>
            <p:ph idx="1"/>
          </p:nvPr>
        </p:nvSpPr>
        <p:spPr/>
        <p:txBody>
          <a:bodyPr/>
          <a:lstStyle/>
          <a:p>
            <a:pPr>
              <a:buFont typeface="Wingdings" pitchFamily="2" charset="2"/>
              <a:buNone/>
            </a:pPr>
            <a:endParaRPr lang="en-US" altLang="en-US" dirty="0" smtClean="0"/>
          </a:p>
          <a:p>
            <a:endParaRPr lang="en-US" altLang="en-US" sz="2400" dirty="0" smtClean="0"/>
          </a:p>
          <a:p>
            <a:r>
              <a:rPr lang="en-US" altLang="en-US" sz="2400" dirty="0" smtClean="0"/>
              <a:t>The announcer can influence the atmosphere of the contest by what is said and how it is said.  </a:t>
            </a:r>
          </a:p>
          <a:p>
            <a:endParaRPr lang="en-US" altLang="en-US" sz="2400" dirty="0" smtClean="0"/>
          </a:p>
          <a:p>
            <a:r>
              <a:rPr lang="en-US" altLang="en-US" sz="2400" dirty="0" smtClean="0"/>
              <a:t>The announcer who performs professionally promotes good sportsmanship by what he/she says and how he/she acts upon saying it.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574" y="5713905"/>
            <a:ext cx="1321755" cy="52939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89617235"/>
      </p:ext>
    </p:extLst>
  </p:cSld>
  <p:clrMapOvr>
    <a:masterClrMapping/>
  </p:clrMapOvr>
  <mc:AlternateContent xmlns:mc="http://schemas.openxmlformats.org/markup-compatibility/2006" xmlns:p14="http://schemas.microsoft.com/office/powerpoint/2010/main">
    <mc:Choice Requires="p14">
      <p:transition spd="slow" p14:dur="2000" advTm="15908"/>
    </mc:Choice>
    <mc:Fallback xmlns="">
      <p:transition spd="slow" advTm="159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FHS Brand Style Presentation">
  <a:themeElements>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HS Brand Style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HS Brand Sty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HS Brand Sty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HS Brand Sty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HS Brand Sty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HS Brand Sty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HS Brand Styl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HS Brand Sty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HS Brand Sty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HS Brand Sty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HS Brand Sty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HS Brand Sty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1020</Words>
  <Application>Microsoft Office PowerPoint</Application>
  <PresentationFormat>On-screen Show (4:3)</PresentationFormat>
  <Paragraphs>104</Paragraphs>
  <Slides>10</Slides>
  <Notes>10</Notes>
  <HiddenSlides>0</HiddenSlides>
  <MMClips>10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Arial Black</vt:lpstr>
      <vt:lpstr>Calibri</vt:lpstr>
      <vt:lpstr>Wingdings</vt:lpstr>
      <vt:lpstr>Office Theme</vt:lpstr>
      <vt:lpstr>NFHS Brand Style Presentation</vt:lpstr>
      <vt:lpstr>NFHS Announcer Presentation</vt:lpstr>
      <vt:lpstr>Announcer</vt:lpstr>
      <vt:lpstr>Announcer Responsibilities</vt:lpstr>
      <vt:lpstr>Announcer Responsibilities </vt:lpstr>
      <vt:lpstr>Announcer Responsibilities </vt:lpstr>
      <vt:lpstr>May be Announced - Examples: </vt:lpstr>
      <vt:lpstr>Shall not be Announced – Examples:</vt:lpstr>
      <vt:lpstr>Announcer Responsibilities </vt:lpstr>
      <vt:lpstr>Announcer Responsibilities</vt:lpstr>
      <vt:lpstr>Game Management Responsibilities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NFHS Announcer Presentation</dc:title>
  <dc:creator>Kurt J. Gibson</dc:creator>
  <cp:lastModifiedBy>Craig Johnson</cp:lastModifiedBy>
  <cp:revision>10</cp:revision>
  <dcterms:created xsi:type="dcterms:W3CDTF">2014-08-26T12:41:07Z</dcterms:created>
  <dcterms:modified xsi:type="dcterms:W3CDTF">2014-10-29T19:23:18Z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0315E491-9211-439E-8500-085484FD2FB1</vt:lpwstr>
  </property>
  <property fmtid="{D5CDD505-2E9C-101B-9397-08002B2CF9AE}" pid="3" name="ArticulatePath">
    <vt:lpwstr>NFHS_Announcer_Presentation</vt:lpwstr>
  </property>
</Properties>
</file>