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3" r:id="rId2"/>
    <p:sldId id="274" r:id="rId3"/>
    <p:sldId id="261" r:id="rId4"/>
    <p:sldId id="257" r:id="rId5"/>
    <p:sldId id="262" r:id="rId6"/>
    <p:sldId id="260" r:id="rId7"/>
    <p:sldId id="263" r:id="rId8"/>
    <p:sldId id="264" r:id="rId9"/>
    <p:sldId id="272" r:id="rId10"/>
    <p:sldId id="259" r:id="rId11"/>
    <p:sldId id="265" r:id="rId12"/>
    <p:sldId id="266" r:id="rId13"/>
    <p:sldId id="267" r:id="rId14"/>
    <p:sldId id="268" r:id="rId15"/>
    <p:sldId id="269" r:id="rId16"/>
    <p:sldId id="270" r:id="rId17"/>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18" autoAdjust="0"/>
  </p:normalViewPr>
  <p:slideViewPr>
    <p:cSldViewPr>
      <p:cViewPr varScale="1">
        <p:scale>
          <a:sx n="97" d="100"/>
          <a:sy n="97" d="100"/>
        </p:scale>
        <p:origin x="-90" y="-2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0DC57923-CE7D-4C6D-92BE-5D97E395183F}" type="datetimeFigureOut">
              <a:rPr lang="en-US" smtClean="0"/>
              <a:t>8/2/2013</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3823F32A-B29B-4DC5-A909-432D9AAD0FAA}" type="slidenum">
              <a:rPr lang="en-US" smtClean="0"/>
              <a:t>‹#›</a:t>
            </a:fld>
            <a:endParaRPr lang="en-US" dirty="0"/>
          </a:p>
        </p:txBody>
      </p:sp>
    </p:spTree>
    <p:extLst>
      <p:ext uri="{BB962C8B-B14F-4D97-AF65-F5344CB8AC3E}">
        <p14:creationId xmlns:p14="http://schemas.microsoft.com/office/powerpoint/2010/main" val="2608677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23F32A-B29B-4DC5-A909-432D9AAD0FAA}" type="slidenum">
              <a:rPr lang="en-US" smtClean="0"/>
              <a:t>4</a:t>
            </a:fld>
            <a:endParaRPr lang="en-US" dirty="0"/>
          </a:p>
        </p:txBody>
      </p:sp>
    </p:spTree>
    <p:extLst>
      <p:ext uri="{BB962C8B-B14F-4D97-AF65-F5344CB8AC3E}">
        <p14:creationId xmlns:p14="http://schemas.microsoft.com/office/powerpoint/2010/main" val="218017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425D48-CD43-4FFB-A158-2DB308A83895}" type="datetimeFigureOut">
              <a:rPr lang="en-US" smtClean="0"/>
              <a:t>8/2/2013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3F6BA5-AA3B-462D-AE19-9711E894BB4E}" type="slidenum">
              <a:rPr lang="en-US" smtClean="0"/>
              <a:t>‹#›</a:t>
            </a:fld>
            <a:endParaRPr lang="en-US" dirty="0"/>
          </a:p>
        </p:txBody>
      </p:sp>
    </p:spTree>
    <p:extLst>
      <p:ext uri="{BB962C8B-B14F-4D97-AF65-F5344CB8AC3E}">
        <p14:creationId xmlns:p14="http://schemas.microsoft.com/office/powerpoint/2010/main" val="4074422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425D48-CD43-4FFB-A158-2DB308A83895}" type="datetimeFigureOut">
              <a:rPr lang="en-US" smtClean="0"/>
              <a:t>8/2/2013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3F6BA5-AA3B-462D-AE19-9711E894BB4E}" type="slidenum">
              <a:rPr lang="en-US" smtClean="0"/>
              <a:t>‹#›</a:t>
            </a:fld>
            <a:endParaRPr lang="en-US" dirty="0"/>
          </a:p>
        </p:txBody>
      </p:sp>
    </p:spTree>
    <p:extLst>
      <p:ext uri="{BB962C8B-B14F-4D97-AF65-F5344CB8AC3E}">
        <p14:creationId xmlns:p14="http://schemas.microsoft.com/office/powerpoint/2010/main" val="3088190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425D48-CD43-4FFB-A158-2DB308A83895}" type="datetimeFigureOut">
              <a:rPr lang="en-US" smtClean="0"/>
              <a:t>8/2/2013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3F6BA5-AA3B-462D-AE19-9711E894BB4E}" type="slidenum">
              <a:rPr lang="en-US" smtClean="0"/>
              <a:t>‹#›</a:t>
            </a:fld>
            <a:endParaRPr lang="en-US" dirty="0"/>
          </a:p>
        </p:txBody>
      </p:sp>
    </p:spTree>
    <p:extLst>
      <p:ext uri="{BB962C8B-B14F-4D97-AF65-F5344CB8AC3E}">
        <p14:creationId xmlns:p14="http://schemas.microsoft.com/office/powerpoint/2010/main" val="1981428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425D48-CD43-4FFB-A158-2DB308A83895}" type="datetimeFigureOut">
              <a:rPr lang="en-US" smtClean="0"/>
              <a:t>8/2/2013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3F6BA5-AA3B-462D-AE19-9711E894BB4E}" type="slidenum">
              <a:rPr lang="en-US" smtClean="0"/>
              <a:t>‹#›</a:t>
            </a:fld>
            <a:endParaRPr lang="en-US" dirty="0"/>
          </a:p>
        </p:txBody>
      </p:sp>
    </p:spTree>
    <p:extLst>
      <p:ext uri="{BB962C8B-B14F-4D97-AF65-F5344CB8AC3E}">
        <p14:creationId xmlns:p14="http://schemas.microsoft.com/office/powerpoint/2010/main" val="518844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425D48-CD43-4FFB-A158-2DB308A83895}" type="datetimeFigureOut">
              <a:rPr lang="en-US" smtClean="0"/>
              <a:t>8/2/2013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3F6BA5-AA3B-462D-AE19-9711E894BB4E}" type="slidenum">
              <a:rPr lang="en-US" smtClean="0"/>
              <a:t>‹#›</a:t>
            </a:fld>
            <a:endParaRPr lang="en-US" dirty="0"/>
          </a:p>
        </p:txBody>
      </p:sp>
    </p:spTree>
    <p:extLst>
      <p:ext uri="{BB962C8B-B14F-4D97-AF65-F5344CB8AC3E}">
        <p14:creationId xmlns:p14="http://schemas.microsoft.com/office/powerpoint/2010/main" val="1363482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425D48-CD43-4FFB-A158-2DB308A83895}" type="datetimeFigureOut">
              <a:rPr lang="en-US" smtClean="0"/>
              <a:t>8/2/2013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3F6BA5-AA3B-462D-AE19-9711E894BB4E}" type="slidenum">
              <a:rPr lang="en-US" smtClean="0"/>
              <a:t>‹#›</a:t>
            </a:fld>
            <a:endParaRPr lang="en-US" dirty="0"/>
          </a:p>
        </p:txBody>
      </p:sp>
    </p:spTree>
    <p:extLst>
      <p:ext uri="{BB962C8B-B14F-4D97-AF65-F5344CB8AC3E}">
        <p14:creationId xmlns:p14="http://schemas.microsoft.com/office/powerpoint/2010/main" val="2951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425D48-CD43-4FFB-A158-2DB308A83895}" type="datetimeFigureOut">
              <a:rPr lang="en-US" smtClean="0"/>
              <a:t>8/2/2013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03F6BA5-AA3B-462D-AE19-9711E894BB4E}" type="slidenum">
              <a:rPr lang="en-US" smtClean="0"/>
              <a:t>‹#›</a:t>
            </a:fld>
            <a:endParaRPr lang="en-US" dirty="0"/>
          </a:p>
        </p:txBody>
      </p:sp>
    </p:spTree>
    <p:extLst>
      <p:ext uri="{BB962C8B-B14F-4D97-AF65-F5344CB8AC3E}">
        <p14:creationId xmlns:p14="http://schemas.microsoft.com/office/powerpoint/2010/main" val="2602178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425D48-CD43-4FFB-A158-2DB308A83895}" type="datetimeFigureOut">
              <a:rPr lang="en-US" smtClean="0"/>
              <a:t>8/2/2013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03F6BA5-AA3B-462D-AE19-9711E894BB4E}" type="slidenum">
              <a:rPr lang="en-US" smtClean="0"/>
              <a:t>‹#›</a:t>
            </a:fld>
            <a:endParaRPr lang="en-US" dirty="0"/>
          </a:p>
        </p:txBody>
      </p:sp>
    </p:spTree>
    <p:extLst>
      <p:ext uri="{BB962C8B-B14F-4D97-AF65-F5344CB8AC3E}">
        <p14:creationId xmlns:p14="http://schemas.microsoft.com/office/powerpoint/2010/main" val="4198126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25D48-CD43-4FFB-A158-2DB308A83895}" type="datetimeFigureOut">
              <a:rPr lang="en-US" smtClean="0"/>
              <a:t>8/2/2013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03F6BA5-AA3B-462D-AE19-9711E894BB4E}" type="slidenum">
              <a:rPr lang="en-US" smtClean="0"/>
              <a:t>‹#›</a:t>
            </a:fld>
            <a:endParaRPr lang="en-US" dirty="0"/>
          </a:p>
        </p:txBody>
      </p:sp>
    </p:spTree>
    <p:extLst>
      <p:ext uri="{BB962C8B-B14F-4D97-AF65-F5344CB8AC3E}">
        <p14:creationId xmlns:p14="http://schemas.microsoft.com/office/powerpoint/2010/main" val="1675929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425D48-CD43-4FFB-A158-2DB308A83895}" type="datetimeFigureOut">
              <a:rPr lang="en-US" smtClean="0"/>
              <a:t>8/2/2013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3F6BA5-AA3B-462D-AE19-9711E894BB4E}" type="slidenum">
              <a:rPr lang="en-US" smtClean="0"/>
              <a:t>‹#›</a:t>
            </a:fld>
            <a:endParaRPr lang="en-US" dirty="0"/>
          </a:p>
        </p:txBody>
      </p:sp>
    </p:spTree>
    <p:extLst>
      <p:ext uri="{BB962C8B-B14F-4D97-AF65-F5344CB8AC3E}">
        <p14:creationId xmlns:p14="http://schemas.microsoft.com/office/powerpoint/2010/main" val="4239795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425D48-CD43-4FFB-A158-2DB308A83895}" type="datetimeFigureOut">
              <a:rPr lang="en-US" smtClean="0"/>
              <a:t>8/2/2013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3F6BA5-AA3B-462D-AE19-9711E894BB4E}" type="slidenum">
              <a:rPr lang="en-US" smtClean="0"/>
              <a:t>‹#›</a:t>
            </a:fld>
            <a:endParaRPr lang="en-US" dirty="0"/>
          </a:p>
        </p:txBody>
      </p:sp>
    </p:spTree>
    <p:extLst>
      <p:ext uri="{BB962C8B-B14F-4D97-AF65-F5344CB8AC3E}">
        <p14:creationId xmlns:p14="http://schemas.microsoft.com/office/powerpoint/2010/main" val="1930744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5D48-CD43-4FFB-A158-2DB308A83895}" type="datetimeFigureOut">
              <a:rPr lang="en-US" smtClean="0"/>
              <a:t>8/2/2013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3F6BA5-AA3B-462D-AE19-9711E894BB4E}" type="slidenum">
              <a:rPr lang="en-US" smtClean="0"/>
              <a:t>‹#›</a:t>
            </a:fld>
            <a:endParaRPr lang="en-US" dirty="0"/>
          </a:p>
        </p:txBody>
      </p:sp>
    </p:spTree>
    <p:extLst>
      <p:ext uri="{BB962C8B-B14F-4D97-AF65-F5344CB8AC3E}">
        <p14:creationId xmlns:p14="http://schemas.microsoft.com/office/powerpoint/2010/main" val="2132530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asep.com/courseInfo/findCal_classroom.cf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asep.com/staff.cfm" TargetMode="External"/><Relationship Id="rId2" Type="http://schemas.openxmlformats.org/officeDocument/2006/relationships/hyperlink" Target="http://www.asep.com/courseInfo/findCal_classroom.cfm"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isbe.state.il.u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www.asep.com/store/showproduct.cfm?isbn=1450433154" TargetMode="External"/><Relationship Id="rId7" Type="http://schemas.openxmlformats.org/officeDocument/2006/relationships/hyperlink" Target="http://www.ihsa.org/documents/forms/2011-12/2011-12-Handbook-Casebook.pdf" TargetMode="External"/><Relationship Id="rId2" Type="http://schemas.openxmlformats.org/officeDocument/2006/relationships/hyperlink" Target="http://www.asep.com/store/showProduct.cfm?isbn=9780736089890" TargetMode="External"/><Relationship Id="rId1" Type="http://schemas.openxmlformats.org/officeDocument/2006/relationships/slideLayout" Target="../slideLayouts/slideLayout2.xml"/><Relationship Id="rId6" Type="http://schemas.openxmlformats.org/officeDocument/2006/relationships/hyperlink" Target="http://www.nfhslearn.com/" TargetMode="External"/><Relationship Id="rId5" Type="http://schemas.openxmlformats.org/officeDocument/2006/relationships/hyperlink" Target="http://www.asep.com/courseInfo/findCal_classroom.cfm" TargetMode="External"/><Relationship Id="rId4" Type="http://schemas.openxmlformats.org/officeDocument/2006/relationships/hyperlink" Target="http://www.asep.com/store/showProduct.cfm?isbn=9781450433150"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rmAutofit/>
          </a:bodyPr>
          <a:lstStyle/>
          <a:p>
            <a:r>
              <a:rPr lang="en-US" dirty="0" smtClean="0"/>
              <a:t>Coaching Requirements and Frequently Asked Questions</a:t>
            </a:r>
            <a:endParaRPr lang="en-US" dirty="0"/>
          </a:p>
        </p:txBody>
      </p:sp>
      <p:pic>
        <p:nvPicPr>
          <p:cNvPr id="3"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4200" y="625434"/>
            <a:ext cx="2399252" cy="1127166"/>
          </a:xfrm>
          <a:prstGeom prst="rect">
            <a:avLst/>
          </a:prstGeom>
        </p:spPr>
      </p:pic>
    </p:spTree>
    <p:extLst>
      <p:ext uri="{BB962C8B-B14F-4D97-AF65-F5344CB8AC3E}">
        <p14:creationId xmlns:p14="http://schemas.microsoft.com/office/powerpoint/2010/main" val="30310119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800" b="1" dirty="0" smtClean="0"/>
              <a:t>Frequently Asked ASEP Questions</a:t>
            </a:r>
            <a:endParaRPr lang="en-US" sz="2800" b="1" dirty="0"/>
          </a:p>
        </p:txBody>
      </p:sp>
      <p:sp>
        <p:nvSpPr>
          <p:cNvPr id="3" name="Content Placeholder 2"/>
          <p:cNvSpPr>
            <a:spLocks noGrp="1"/>
          </p:cNvSpPr>
          <p:nvPr>
            <p:ph idx="1"/>
          </p:nvPr>
        </p:nvSpPr>
        <p:spPr/>
        <p:txBody>
          <a:bodyPr>
            <a:noAutofit/>
          </a:bodyPr>
          <a:lstStyle/>
          <a:p>
            <a:pPr lvl="0"/>
            <a:r>
              <a:rPr lang="en-US" sz="1400" b="1" dirty="0" smtClean="0"/>
              <a:t>How do I mail a payment to ASEP?  </a:t>
            </a:r>
            <a:r>
              <a:rPr lang="en-US" sz="1400" dirty="0" smtClean="0"/>
              <a:t>Payments can be mailed %Sara Deaville at ASEP; 1607 N. Market Street, P.O. Box 5076, Champaign, IL  61820-2200.</a:t>
            </a:r>
          </a:p>
          <a:p>
            <a:pPr lvl="0"/>
            <a:r>
              <a:rPr lang="en-US" sz="1400" b="1" dirty="0" smtClean="0"/>
              <a:t>How </a:t>
            </a:r>
            <a:r>
              <a:rPr lang="en-US" sz="1400" b="1" dirty="0"/>
              <a:t>do I obtain a copy of my ASEP Certificate?  </a:t>
            </a:r>
            <a:r>
              <a:rPr lang="en-US" sz="1400" dirty="0"/>
              <a:t>To obtain a copy or replacement certificate, you can download it from </a:t>
            </a:r>
            <a:r>
              <a:rPr lang="en-US" sz="1400" dirty="0" smtClean="0"/>
              <a:t>your personal account through the </a:t>
            </a:r>
            <a:r>
              <a:rPr lang="en-US" sz="1400" dirty="0"/>
              <a:t>ASEP </a:t>
            </a:r>
            <a:r>
              <a:rPr lang="en-US" sz="1400" dirty="0" smtClean="0"/>
              <a:t>website  </a:t>
            </a:r>
            <a:r>
              <a:rPr lang="en-US" sz="1400" dirty="0"/>
              <a:t>contact the ASEP office @ (800) 747-5698 Ext. 2222</a:t>
            </a:r>
          </a:p>
          <a:p>
            <a:pPr lvl="0"/>
            <a:r>
              <a:rPr lang="en-US" sz="1400" b="1" dirty="0"/>
              <a:t>If you have passed the ASEP Courses and have coached, but subsequently took time off, do you need to retake the courses and re-certify?  No</a:t>
            </a:r>
            <a:r>
              <a:rPr lang="en-US" sz="1400" dirty="0"/>
              <a:t>, at this time once you have passed the courses you do not have to take them again.</a:t>
            </a:r>
          </a:p>
          <a:p>
            <a:r>
              <a:rPr lang="en-US" sz="1400" b="1" dirty="0" smtClean="0"/>
              <a:t>What </a:t>
            </a:r>
            <a:r>
              <a:rPr lang="en-US" sz="1400" b="1" dirty="0"/>
              <a:t>does it mean when viewing a coaches transcript “No Certifications Found”?</a:t>
            </a:r>
            <a:r>
              <a:rPr lang="en-US" sz="1400" dirty="0"/>
              <a:t>  It could mean that the coach neglected </a:t>
            </a:r>
            <a:r>
              <a:rPr lang="en-US" sz="1400" dirty="0" smtClean="0"/>
              <a:t>or elected  not to </a:t>
            </a:r>
            <a:r>
              <a:rPr lang="en-US" sz="1400" dirty="0"/>
              <a:t>select a state for which he/she will be coaching.  To correct this information, the coach must contact ASEP </a:t>
            </a:r>
            <a:r>
              <a:rPr lang="en-US" sz="1400" dirty="0" smtClean="0"/>
              <a:t>office @ (800) 747-5698 Ext. 2222 </a:t>
            </a:r>
            <a:r>
              <a:rPr lang="en-US" sz="1400" dirty="0"/>
              <a:t>to have their online transcripts updated</a:t>
            </a:r>
            <a:r>
              <a:rPr lang="en-US" sz="1400" dirty="0" smtClean="0"/>
              <a:t>.</a:t>
            </a:r>
          </a:p>
          <a:p>
            <a:r>
              <a:rPr lang="en-US" sz="1400" b="1" dirty="0"/>
              <a:t>What if a coach has successfully completed ASEP through other state associations?</a:t>
            </a:r>
            <a:endParaRPr lang="en-US" sz="1400" dirty="0"/>
          </a:p>
          <a:p>
            <a:pPr marL="344488" indent="0">
              <a:buNone/>
            </a:pPr>
            <a:r>
              <a:rPr lang="en-US" sz="1400" dirty="0"/>
              <a:t>Illinois will allow ASEP certification through other state associations.   IHSA By-Law Exam Online course (this course is a single component only).  </a:t>
            </a:r>
            <a:r>
              <a:rPr lang="en-US" sz="1400" dirty="0" smtClean="0"/>
              <a:t>This component </a:t>
            </a:r>
            <a:r>
              <a:rPr lang="en-US" sz="1400" dirty="0"/>
              <a:t>is for coaches who have taken ASEP in another state.  This gives them the ability to purchase the last component needed to meet all three IHSA By-Law Coaching requirements). $30.00—Call ASEP to purchase this individual component.</a:t>
            </a:r>
          </a:p>
          <a:p>
            <a:r>
              <a:rPr lang="en-US" sz="1400" b="1" dirty="0" smtClean="0"/>
              <a:t>Where </a:t>
            </a:r>
            <a:r>
              <a:rPr lang="en-US" sz="1400" b="1" dirty="0"/>
              <a:t>can I find a complete list of ASEP Classroom courses</a:t>
            </a:r>
            <a:r>
              <a:rPr lang="en-US" sz="1400" b="1" dirty="0" smtClean="0"/>
              <a:t>?  </a:t>
            </a:r>
            <a:r>
              <a:rPr lang="en-US" sz="1400" u="sng" dirty="0" smtClean="0">
                <a:hlinkClick r:id="rId2"/>
              </a:rPr>
              <a:t>http</a:t>
            </a:r>
            <a:r>
              <a:rPr lang="en-US" sz="1400" u="sng" dirty="0">
                <a:hlinkClick r:id="rId2"/>
              </a:rPr>
              <a:t>://www.asep.com/courseInfo/findCal_classroom.cfm</a:t>
            </a:r>
            <a:r>
              <a:rPr lang="en-US" sz="1400" dirty="0"/>
              <a:t>  </a:t>
            </a:r>
          </a:p>
        </p:txBody>
      </p:sp>
      <p:pic>
        <p:nvPicPr>
          <p:cNvPr id="5"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5800" y="609600"/>
            <a:ext cx="1238596" cy="581891"/>
          </a:xfrm>
          <a:prstGeom prst="rect">
            <a:avLst/>
          </a:prstGeom>
        </p:spPr>
      </p:pic>
    </p:spTree>
    <p:extLst>
      <p:ext uri="{BB962C8B-B14F-4D97-AF65-F5344CB8AC3E}">
        <p14:creationId xmlns:p14="http://schemas.microsoft.com/office/powerpoint/2010/main" val="849367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800" b="1" dirty="0" smtClean="0"/>
              <a:t>Frequently Asked ASEP Questions (cont.)</a:t>
            </a:r>
            <a:endParaRPr lang="en-US" sz="2800" dirty="0"/>
          </a:p>
        </p:txBody>
      </p:sp>
      <p:sp>
        <p:nvSpPr>
          <p:cNvPr id="3" name="Content Placeholder 2"/>
          <p:cNvSpPr>
            <a:spLocks noGrp="1"/>
          </p:cNvSpPr>
          <p:nvPr>
            <p:ph idx="1"/>
          </p:nvPr>
        </p:nvSpPr>
        <p:spPr>
          <a:xfrm>
            <a:off x="457200" y="1295400"/>
            <a:ext cx="8229600" cy="5181600"/>
          </a:xfrm>
        </p:spPr>
        <p:txBody>
          <a:bodyPr>
            <a:normAutofit fontScale="25000" lnSpcReduction="20000"/>
          </a:bodyPr>
          <a:lstStyle/>
          <a:p>
            <a:r>
              <a:rPr lang="en-US" sz="6000" b="1" dirty="0"/>
              <a:t>How much does the ASEP Classroom course cost?  </a:t>
            </a:r>
            <a:r>
              <a:rPr lang="en-US" sz="6000" dirty="0"/>
              <a:t>The Coaches Orientation Classroom course runs $110.00 (plus the instructor’s fee of approximately $50.00 to $75.00).  The person taking the course should contact the instructor for the classroom course they will be attending for complete details. The instructor name and phone number is listed on the list of classroom courses found at </a:t>
            </a:r>
            <a:r>
              <a:rPr lang="en-US" sz="6000" u="sng" dirty="0">
                <a:hlinkClick r:id="rId2"/>
              </a:rPr>
              <a:t>http://www.asep.com/courseInfo/findCal_classroom.cfm</a:t>
            </a:r>
            <a:r>
              <a:rPr lang="en-US" sz="6000" dirty="0"/>
              <a:t>. </a:t>
            </a:r>
            <a:r>
              <a:rPr lang="en-US" sz="6000" b="1" i="1" dirty="0"/>
              <a:t>Generally the courses are taught in 1 day and then the coach completes the necessary home study prior to testing. </a:t>
            </a:r>
            <a:r>
              <a:rPr lang="en-US" sz="6000" b="1" dirty="0"/>
              <a:t>  All testing must be accomplished on-line. </a:t>
            </a:r>
            <a:endParaRPr lang="en-US" sz="6000" dirty="0"/>
          </a:p>
          <a:p>
            <a:r>
              <a:rPr lang="en-US" sz="5600" b="1" dirty="0" smtClean="0"/>
              <a:t>What is the time requirement to complete the ASEP classroom course?</a:t>
            </a:r>
            <a:endParaRPr lang="en-US" sz="5600" dirty="0" smtClean="0"/>
          </a:p>
          <a:p>
            <a:pPr marL="344488" indent="0">
              <a:buNone/>
            </a:pPr>
            <a:r>
              <a:rPr lang="en-US" sz="5600" b="1" i="1" dirty="0" smtClean="0"/>
              <a:t>One (1) year </a:t>
            </a:r>
            <a:r>
              <a:rPr lang="en-US" sz="5600" dirty="0" smtClean="0"/>
              <a:t>from the day the course is started. However, remember that </a:t>
            </a:r>
            <a:r>
              <a:rPr lang="en-US" sz="5600" b="1" dirty="0" smtClean="0"/>
              <a:t>no one may begin to coach </a:t>
            </a:r>
            <a:r>
              <a:rPr lang="en-US" sz="5600" dirty="0" smtClean="0"/>
              <a:t>until they have completed all IHSA coach’s certification requirements. </a:t>
            </a:r>
          </a:p>
          <a:p>
            <a:r>
              <a:rPr lang="en-US" sz="5600" b="1" dirty="0" smtClean="0"/>
              <a:t>Can I attend a classroom course and still take my exams online?</a:t>
            </a:r>
            <a:endParaRPr lang="en-US" sz="5600" dirty="0" smtClean="0"/>
          </a:p>
          <a:p>
            <a:pPr marL="344488" indent="0">
              <a:buNone/>
            </a:pPr>
            <a:r>
              <a:rPr lang="en-US" sz="5600" b="1" dirty="0" smtClean="0"/>
              <a:t>Yes</a:t>
            </a:r>
            <a:r>
              <a:rPr lang="en-US" sz="5600" dirty="0" smtClean="0"/>
              <a:t>. </a:t>
            </a:r>
            <a:r>
              <a:rPr lang="en-US" sz="5600" b="1" dirty="0" smtClean="0"/>
              <a:t>All exams must be taken online.</a:t>
            </a:r>
            <a:r>
              <a:rPr lang="en-US" sz="5600" dirty="0" smtClean="0"/>
              <a:t> Materials distributed by the instructor conducting the classroom course will contain instructions</a:t>
            </a:r>
            <a:r>
              <a:rPr lang="en-US" sz="5600" b="1" i="1" dirty="0" smtClean="0"/>
              <a:t> </a:t>
            </a:r>
            <a:r>
              <a:rPr lang="en-US" sz="5600" dirty="0" smtClean="0"/>
              <a:t>to allow you to go online to complete your exams. </a:t>
            </a:r>
            <a:r>
              <a:rPr lang="en-US" sz="5600" b="1" dirty="0" smtClean="0"/>
              <a:t>All exams must be completed online.</a:t>
            </a:r>
            <a:endParaRPr lang="en-US" sz="5600" dirty="0" smtClean="0"/>
          </a:p>
          <a:p>
            <a:endParaRPr lang="en-US" sz="2000" dirty="0" smtClean="0"/>
          </a:p>
          <a:p>
            <a:pPr indent="1588">
              <a:buNone/>
            </a:pPr>
            <a:r>
              <a:rPr lang="en-US" sz="6000" b="1" dirty="0" smtClean="0"/>
              <a:t>The ASEP Office is responsible for maintaining their website, sales and distribution of all coaching certification materials (including certificates) for IHSA.  Any questions pertaining to these issues should be directed to the following ASEP Representative.</a:t>
            </a:r>
            <a:endParaRPr lang="en-US" sz="6000" dirty="0" smtClean="0"/>
          </a:p>
          <a:p>
            <a:pPr marL="854075" indent="0">
              <a:buNone/>
            </a:pPr>
            <a:r>
              <a:rPr lang="en-US" sz="4800" b="1" dirty="0" smtClean="0">
                <a:latin typeface="Arial" pitchFamily="34" charset="0"/>
                <a:cs typeface="Arial" pitchFamily="34" charset="0"/>
              </a:rPr>
              <a:t>ASEP </a:t>
            </a:r>
            <a:r>
              <a:rPr lang="en-US" sz="4800" b="1" dirty="0">
                <a:latin typeface="Arial" pitchFamily="34" charset="0"/>
                <a:cs typeface="Arial" pitchFamily="34" charset="0"/>
              </a:rPr>
              <a:t>Contact Information</a:t>
            </a:r>
            <a:r>
              <a:rPr lang="en-US" sz="4800" dirty="0">
                <a:latin typeface="Arial" pitchFamily="34" charset="0"/>
                <a:cs typeface="Arial" pitchFamily="34" charset="0"/>
              </a:rPr>
              <a:t>:</a:t>
            </a:r>
          </a:p>
          <a:p>
            <a:pPr marL="854075" indent="0">
              <a:buNone/>
            </a:pPr>
            <a:r>
              <a:rPr lang="en-US" sz="4800" b="1" dirty="0" smtClean="0">
                <a:latin typeface="Arial" pitchFamily="34" charset="0"/>
                <a:cs typeface="Arial" pitchFamily="34" charset="0"/>
              </a:rPr>
              <a:t>Technical </a:t>
            </a:r>
            <a:r>
              <a:rPr lang="en-US" sz="4800" b="1" dirty="0">
                <a:latin typeface="Arial" pitchFamily="34" charset="0"/>
                <a:cs typeface="Arial" pitchFamily="34" charset="0"/>
              </a:rPr>
              <a:t>Support</a:t>
            </a:r>
            <a:r>
              <a:rPr lang="en-US" sz="4800" dirty="0">
                <a:latin typeface="Arial" pitchFamily="34" charset="0"/>
                <a:cs typeface="Arial" pitchFamily="34" charset="0"/>
              </a:rPr>
              <a:t>:</a:t>
            </a:r>
          </a:p>
          <a:p>
            <a:pPr marL="854075" indent="0">
              <a:buNone/>
            </a:pPr>
            <a:r>
              <a:rPr lang="en-US" sz="4800" dirty="0">
                <a:latin typeface="Arial" pitchFamily="34" charset="0"/>
                <a:cs typeface="Arial" pitchFamily="34" charset="0"/>
              </a:rPr>
              <a:t>            Technical difficulties with online courses or course test, CD-ROM, or software package</a:t>
            </a:r>
          </a:p>
          <a:p>
            <a:pPr marL="854075" indent="0">
              <a:buNone/>
            </a:pPr>
            <a:r>
              <a:rPr lang="en-US" sz="4800" dirty="0">
                <a:latin typeface="Arial" pitchFamily="34" charset="0"/>
                <a:cs typeface="Arial" pitchFamily="34" charset="0"/>
              </a:rPr>
              <a:t>            Phone: 1-800-747-5698 then press: 4</a:t>
            </a:r>
          </a:p>
          <a:p>
            <a:pPr marL="854075" indent="0">
              <a:buNone/>
            </a:pPr>
            <a:r>
              <a:rPr lang="en-US" sz="4800" b="1" dirty="0" smtClean="0">
                <a:latin typeface="Arial" pitchFamily="34" charset="0"/>
                <a:cs typeface="Arial" pitchFamily="34" charset="0"/>
              </a:rPr>
              <a:t>General </a:t>
            </a:r>
            <a:r>
              <a:rPr lang="en-US" sz="4800" b="1" dirty="0">
                <a:latin typeface="Arial" pitchFamily="34" charset="0"/>
                <a:cs typeface="Arial" pitchFamily="34" charset="0"/>
              </a:rPr>
              <a:t>Inquiries</a:t>
            </a:r>
            <a:r>
              <a:rPr lang="en-US" sz="4800" dirty="0">
                <a:latin typeface="Arial" pitchFamily="34" charset="0"/>
                <a:cs typeface="Arial" pitchFamily="34" charset="0"/>
              </a:rPr>
              <a:t>:</a:t>
            </a:r>
          </a:p>
          <a:p>
            <a:pPr marL="854075" indent="0">
              <a:buNone/>
            </a:pPr>
            <a:r>
              <a:rPr lang="en-US" sz="4800" dirty="0">
                <a:latin typeface="Arial" pitchFamily="34" charset="0"/>
                <a:cs typeface="Arial" pitchFamily="34" charset="0"/>
              </a:rPr>
              <a:t>            Customer Service and Phone Orders:</a:t>
            </a:r>
          </a:p>
          <a:p>
            <a:pPr marL="854075" indent="0">
              <a:buNone/>
            </a:pPr>
            <a:r>
              <a:rPr lang="en-US" sz="4800" dirty="0">
                <a:latin typeface="Arial" pitchFamily="34" charset="0"/>
                <a:cs typeface="Arial" pitchFamily="34" charset="0"/>
              </a:rPr>
              <a:t>            Phone: 1-800-747-5698 then press: 1</a:t>
            </a:r>
          </a:p>
          <a:p>
            <a:pPr marL="854075" indent="0">
              <a:buNone/>
            </a:pPr>
            <a:r>
              <a:rPr lang="en-US" sz="4800" b="1" dirty="0" smtClean="0">
                <a:latin typeface="Arial" pitchFamily="34" charset="0"/>
                <a:cs typeface="Arial" pitchFamily="34" charset="0"/>
              </a:rPr>
              <a:t>ASEP </a:t>
            </a:r>
            <a:r>
              <a:rPr lang="en-US" sz="4800" b="1" dirty="0">
                <a:latin typeface="Arial" pitchFamily="34" charset="0"/>
                <a:cs typeface="Arial" pitchFamily="34" charset="0"/>
              </a:rPr>
              <a:t>Staff:</a:t>
            </a:r>
          </a:p>
          <a:p>
            <a:pPr marL="854075" indent="0">
              <a:buNone/>
            </a:pPr>
            <a:r>
              <a:rPr lang="en-US" sz="4800" b="1" dirty="0">
                <a:latin typeface="Arial" pitchFamily="34" charset="0"/>
                <a:cs typeface="Arial" pitchFamily="34" charset="0"/>
              </a:rPr>
              <a:t>To contact an ASEP staff member, please visit our </a:t>
            </a:r>
            <a:r>
              <a:rPr lang="en-US" sz="4800" b="1" u="sng" dirty="0">
                <a:latin typeface="Arial" pitchFamily="34" charset="0"/>
                <a:cs typeface="Arial" pitchFamily="34" charset="0"/>
                <a:hlinkClick r:id="rId3"/>
              </a:rPr>
              <a:t>staff directory</a:t>
            </a:r>
            <a:r>
              <a:rPr lang="en-US" sz="4800" b="1" dirty="0">
                <a:latin typeface="Arial" pitchFamily="34" charset="0"/>
                <a:cs typeface="Arial" pitchFamily="34" charset="0"/>
              </a:rPr>
              <a:t>.</a:t>
            </a:r>
          </a:p>
        </p:txBody>
      </p:sp>
      <p:pic>
        <p:nvPicPr>
          <p:cNvPr id="4" name="Content Placeholder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5800" y="609600"/>
            <a:ext cx="1238596" cy="581891"/>
          </a:xfrm>
          <a:prstGeom prst="rect">
            <a:avLst/>
          </a:prstGeom>
        </p:spPr>
      </p:pic>
    </p:spTree>
    <p:extLst>
      <p:ext uri="{BB962C8B-B14F-4D97-AF65-F5344CB8AC3E}">
        <p14:creationId xmlns:p14="http://schemas.microsoft.com/office/powerpoint/2010/main" val="29673484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1800" b="1" dirty="0" smtClean="0"/>
              <a:t>General Non-Faculty Coaching Requirements, </a:t>
            </a:r>
            <a:br>
              <a:rPr lang="en-US" sz="1800" b="1" dirty="0" smtClean="0"/>
            </a:br>
            <a:r>
              <a:rPr lang="en-US" sz="1800" b="1" dirty="0" smtClean="0"/>
              <a:t>Questions and Information</a:t>
            </a:r>
            <a:endParaRPr lang="en-US" sz="1800" dirty="0"/>
          </a:p>
        </p:txBody>
      </p:sp>
      <p:sp>
        <p:nvSpPr>
          <p:cNvPr id="3" name="Content Placeholder 2"/>
          <p:cNvSpPr>
            <a:spLocks noGrp="1"/>
          </p:cNvSpPr>
          <p:nvPr>
            <p:ph idx="1"/>
          </p:nvPr>
        </p:nvSpPr>
        <p:spPr>
          <a:xfrm>
            <a:off x="457200" y="1295400"/>
            <a:ext cx="8229600" cy="5105400"/>
          </a:xfrm>
        </p:spPr>
        <p:txBody>
          <a:bodyPr>
            <a:noAutofit/>
          </a:bodyPr>
          <a:lstStyle/>
          <a:p>
            <a:r>
              <a:rPr lang="en-US" sz="1400" b="1" dirty="0" smtClean="0"/>
              <a:t>WHO MUST BE CERTIFIED TO COACH IN IHSA PROGRAMS? EVERYONE!!!  EVERY PERSON WORKING WITH MEMBER IHSA HIGH SCHOOL STUDENT/ATHLETES MUST BE CERTIFIED! THIS INCLUDES PAID, NON-PAID VOLUNTEERS, PART TIME, ETC…. EVERYONE!</a:t>
            </a:r>
            <a:endParaRPr lang="en-US" sz="1400" dirty="0" smtClean="0"/>
          </a:p>
          <a:p>
            <a:endParaRPr lang="en-US" sz="500" dirty="0" smtClean="0"/>
          </a:p>
          <a:p>
            <a:r>
              <a:rPr lang="en-US" sz="1400" b="1" dirty="0" smtClean="0"/>
              <a:t>What is the age requirement for a Head, Asst. or Volunteer coach?  </a:t>
            </a:r>
            <a:r>
              <a:rPr lang="en-US" sz="1400" dirty="0" smtClean="0"/>
              <a:t>Nineteen (19) years of age. All coaches must meet the 19-year age requirement whether or not the coaching position is paid or voluntary.</a:t>
            </a:r>
          </a:p>
          <a:p>
            <a:endParaRPr lang="en-US" sz="500" dirty="0" smtClean="0"/>
          </a:p>
          <a:p>
            <a:r>
              <a:rPr lang="en-US" sz="1400" b="1" dirty="0" smtClean="0"/>
              <a:t>Can a person take the exams before turning 19? </a:t>
            </a:r>
            <a:r>
              <a:rPr lang="en-US" sz="1400" dirty="0" smtClean="0"/>
              <a:t>Yes, but they may not coach until they reach their 19th birthday.</a:t>
            </a:r>
          </a:p>
          <a:p>
            <a:endParaRPr lang="en-US" sz="500" dirty="0" smtClean="0"/>
          </a:p>
          <a:p>
            <a:r>
              <a:rPr lang="en-US" sz="1400" b="1" dirty="0" smtClean="0"/>
              <a:t>Are coaches eligible to coach immediately after testing?  No</a:t>
            </a:r>
            <a:r>
              <a:rPr lang="en-US" sz="1400" dirty="0" smtClean="0"/>
              <a:t>, not until you are notified of a passing grade. When testing online, you will know almost immediately how you scored on the exam(s).</a:t>
            </a:r>
          </a:p>
          <a:p>
            <a:pPr marL="0" indent="0">
              <a:buNone/>
            </a:pPr>
            <a:endParaRPr lang="en-US" sz="500" dirty="0" smtClean="0"/>
          </a:p>
          <a:p>
            <a:r>
              <a:rPr lang="en-US" sz="1400" b="1" dirty="0" smtClean="0"/>
              <a:t>Is my cheerleading coach required to be certified?  </a:t>
            </a:r>
            <a:r>
              <a:rPr lang="en-US" sz="1400" dirty="0" smtClean="0"/>
              <a:t>Competitive Cheerleading falls under the IHSA Sports By-Law and therefore,</a:t>
            </a:r>
            <a:r>
              <a:rPr lang="en-US" sz="1400" b="1" dirty="0" smtClean="0"/>
              <a:t> </a:t>
            </a:r>
            <a:r>
              <a:rPr lang="en-US" sz="1400" dirty="0" smtClean="0"/>
              <a:t>if a school is competing in </a:t>
            </a:r>
            <a:r>
              <a:rPr lang="en-US" sz="1400" b="1" dirty="0" smtClean="0"/>
              <a:t>competitive cheerleading</a:t>
            </a:r>
            <a:r>
              <a:rPr lang="en-US" sz="1400" dirty="0" smtClean="0"/>
              <a:t>, the coach </a:t>
            </a:r>
            <a:r>
              <a:rPr lang="en-US" sz="1400" b="1" dirty="0" smtClean="0"/>
              <a:t>must become certified</a:t>
            </a:r>
            <a:r>
              <a:rPr lang="en-US" sz="1400" dirty="0" smtClean="0"/>
              <a:t>.  Sideline cheerleading  falls under the IHSA Activities By-Law and therefore, If a school has </a:t>
            </a:r>
            <a:r>
              <a:rPr lang="en-US" sz="1400" b="1" dirty="0" smtClean="0"/>
              <a:t>sideline cheerleaders</a:t>
            </a:r>
            <a:r>
              <a:rPr lang="en-US" sz="1400" dirty="0" smtClean="0"/>
              <a:t> </a:t>
            </a:r>
            <a:r>
              <a:rPr lang="en-US" sz="1400" b="1" dirty="0" smtClean="0"/>
              <a:t>only</a:t>
            </a:r>
            <a:r>
              <a:rPr lang="en-US" sz="1400" dirty="0" smtClean="0"/>
              <a:t>, the Activity Sponsors or coaches do not have to be certified.</a:t>
            </a:r>
          </a:p>
          <a:p>
            <a:pPr marL="0" indent="0">
              <a:buNone/>
            </a:pPr>
            <a:endParaRPr lang="en-US" sz="500" dirty="0" smtClean="0"/>
          </a:p>
          <a:p>
            <a:r>
              <a:rPr lang="en-US" sz="1400" b="1" dirty="0" smtClean="0"/>
              <a:t>Must a volunteer coach meet all IHSA coaches certification requirements?  Yes</a:t>
            </a:r>
            <a:r>
              <a:rPr lang="en-US" sz="1400" dirty="0" smtClean="0"/>
              <a:t>, all requirements must be met. It does not matter if the coach is paid or a volunteer.</a:t>
            </a:r>
          </a:p>
          <a:p>
            <a:endParaRPr lang="en-US" sz="1400" dirty="0" smtClean="0"/>
          </a:p>
          <a:p>
            <a:pPr marL="0" indent="0">
              <a:buNone/>
            </a:pPr>
            <a:endParaRPr lang="en-US" sz="1400" dirty="0" smtClean="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609600"/>
            <a:ext cx="1238596" cy="581891"/>
          </a:xfrm>
          <a:prstGeom prst="rect">
            <a:avLst/>
          </a:prstGeom>
        </p:spPr>
      </p:pic>
    </p:spTree>
    <p:extLst>
      <p:ext uri="{BB962C8B-B14F-4D97-AF65-F5344CB8AC3E}">
        <p14:creationId xmlns:p14="http://schemas.microsoft.com/office/powerpoint/2010/main" val="3657329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400" b="1" dirty="0" smtClean="0"/>
              <a:t>General Non-Faculty Coaching Requirements, </a:t>
            </a:r>
            <a:br>
              <a:rPr lang="en-US" sz="2400" b="1" dirty="0" smtClean="0"/>
            </a:br>
            <a:r>
              <a:rPr lang="en-US" sz="2400" b="1" dirty="0" smtClean="0"/>
              <a:t>Questions and Information</a:t>
            </a:r>
            <a:endParaRPr lang="en-US" sz="2400" dirty="0"/>
          </a:p>
        </p:txBody>
      </p:sp>
      <p:sp>
        <p:nvSpPr>
          <p:cNvPr id="3" name="Content Placeholder 2"/>
          <p:cNvSpPr>
            <a:spLocks noGrp="1"/>
          </p:cNvSpPr>
          <p:nvPr>
            <p:ph idx="1"/>
          </p:nvPr>
        </p:nvSpPr>
        <p:spPr>
          <a:xfrm>
            <a:off x="457200" y="1447800"/>
            <a:ext cx="8229600" cy="4953000"/>
          </a:xfrm>
        </p:spPr>
        <p:txBody>
          <a:bodyPr>
            <a:noAutofit/>
          </a:bodyPr>
          <a:lstStyle/>
          <a:p>
            <a:pPr>
              <a:spcBef>
                <a:spcPts val="0"/>
              </a:spcBef>
            </a:pPr>
            <a:r>
              <a:rPr lang="en-US" sz="1400" b="1" dirty="0" smtClean="0"/>
              <a:t>Can course materials be shared?</a:t>
            </a:r>
            <a:r>
              <a:rPr lang="en-US" sz="1400" dirty="0" smtClean="0"/>
              <a:t> No, an account and password is specifically assigned to each person purchasing the course.</a:t>
            </a:r>
          </a:p>
          <a:p>
            <a:pPr marL="0" indent="0">
              <a:spcBef>
                <a:spcPts val="0"/>
              </a:spcBef>
              <a:buNone/>
            </a:pPr>
            <a:endParaRPr lang="en-US" sz="900" dirty="0" smtClean="0"/>
          </a:p>
          <a:p>
            <a:pPr>
              <a:spcBef>
                <a:spcPts val="0"/>
              </a:spcBef>
            </a:pPr>
            <a:r>
              <a:rPr lang="en-US" sz="1400" b="1" dirty="0" smtClean="0"/>
              <a:t>How long does it take to complete the Coaches Certification</a:t>
            </a:r>
            <a:r>
              <a:rPr lang="en-US" sz="1400" dirty="0" smtClean="0"/>
              <a:t>?  It depends on the individual and how knowledgeable they are in the content of the course materials. The IHSA By-law exam has 25 questions; The ASEP Exam has 100 questions and the Sports First Aid exam has 75 questions.</a:t>
            </a:r>
          </a:p>
          <a:p>
            <a:pPr marL="0" indent="0">
              <a:spcBef>
                <a:spcPts val="0"/>
              </a:spcBef>
              <a:buNone/>
            </a:pPr>
            <a:endParaRPr lang="en-US" sz="900" b="1" dirty="0" smtClean="0"/>
          </a:p>
          <a:p>
            <a:pPr>
              <a:spcBef>
                <a:spcPts val="0"/>
              </a:spcBef>
            </a:pPr>
            <a:r>
              <a:rPr lang="en-US" sz="1400" b="1" dirty="0" smtClean="0"/>
              <a:t>What is the time requirement to complete the online exams?  </a:t>
            </a:r>
            <a:r>
              <a:rPr lang="en-US" sz="1400" b="1" i="1" dirty="0" smtClean="0"/>
              <a:t>One (1) year </a:t>
            </a:r>
            <a:r>
              <a:rPr lang="en-US" sz="1400" dirty="0" smtClean="0"/>
              <a:t>from the day the course is started. However, remember that </a:t>
            </a:r>
            <a:r>
              <a:rPr lang="en-US" sz="1400" b="1" dirty="0" smtClean="0"/>
              <a:t>no one may begin to coach </a:t>
            </a:r>
            <a:r>
              <a:rPr lang="en-US" sz="1400" dirty="0" smtClean="0"/>
              <a:t>until they have completed all IHSA coach’s certification requirements.</a:t>
            </a:r>
          </a:p>
          <a:p>
            <a:pPr marL="0" indent="0">
              <a:spcBef>
                <a:spcPts val="0"/>
              </a:spcBef>
              <a:buNone/>
            </a:pPr>
            <a:endParaRPr lang="en-US" sz="900" dirty="0" smtClean="0"/>
          </a:p>
          <a:p>
            <a:pPr>
              <a:spcBef>
                <a:spcPts val="0"/>
              </a:spcBef>
            </a:pPr>
            <a:r>
              <a:rPr lang="en-US" sz="1400" b="1" dirty="0" smtClean="0"/>
              <a:t>Once, I complete my tests online, how long does it take to get the results?  </a:t>
            </a:r>
            <a:r>
              <a:rPr lang="en-US" sz="1400" dirty="0" smtClean="0"/>
              <a:t>You will be notified of your test results almost immediately.</a:t>
            </a:r>
          </a:p>
          <a:p>
            <a:pPr marL="0" indent="0">
              <a:spcBef>
                <a:spcPts val="0"/>
              </a:spcBef>
              <a:buNone/>
            </a:pPr>
            <a:endParaRPr lang="en-US" sz="900" dirty="0" smtClean="0"/>
          </a:p>
          <a:p>
            <a:pPr>
              <a:spcBef>
                <a:spcPts val="0"/>
              </a:spcBef>
            </a:pPr>
            <a:r>
              <a:rPr lang="en-US" sz="1400" b="1" dirty="0" smtClean="0"/>
              <a:t>Retesting? If I fail an online exam(s), can I retest?  </a:t>
            </a:r>
            <a:r>
              <a:rPr lang="en-US" sz="1400" dirty="0" smtClean="0"/>
              <a:t>Yes, you can (must) take any failed exam again if you wish to become IHSA certified. The charge to retake an ASEP exam is $10.00.</a:t>
            </a:r>
          </a:p>
          <a:p>
            <a:pPr marL="0" indent="0">
              <a:spcBef>
                <a:spcPts val="0"/>
              </a:spcBef>
              <a:buNone/>
            </a:pPr>
            <a:endParaRPr lang="en-US" sz="900" dirty="0" smtClean="0"/>
          </a:p>
          <a:p>
            <a:pPr>
              <a:spcBef>
                <a:spcPts val="0"/>
              </a:spcBef>
            </a:pPr>
            <a:r>
              <a:rPr lang="en-US" sz="1400" b="1" dirty="0" smtClean="0"/>
              <a:t>Steps to retest online </a:t>
            </a:r>
            <a:r>
              <a:rPr lang="en-US" sz="1400" dirty="0" smtClean="0"/>
              <a:t>-After viewing the results of your online examination and verifying that it will be necessary to retest, follow these steps:</a:t>
            </a:r>
          </a:p>
          <a:p>
            <a:pPr marL="0" indent="0">
              <a:spcBef>
                <a:spcPts val="0"/>
              </a:spcBef>
              <a:buNone/>
            </a:pPr>
            <a:r>
              <a:rPr lang="en-US" sz="1400" dirty="0" smtClean="0"/>
              <a:t>	</a:t>
            </a:r>
            <a:r>
              <a:rPr lang="en-US" sz="1400" kern="1000" dirty="0" smtClean="0"/>
              <a:t>a. Return to the ASEP homepage and select the “Quick Link” to take a retest.</a:t>
            </a:r>
          </a:p>
          <a:p>
            <a:pPr marL="0" indent="0">
              <a:spcBef>
                <a:spcPts val="0"/>
              </a:spcBef>
              <a:buNone/>
            </a:pPr>
            <a:r>
              <a:rPr lang="en-US" sz="1400" kern="1000" dirty="0" smtClean="0"/>
              <a:t>	b. From here follow the instructions provided on your computer screen.</a:t>
            </a:r>
          </a:p>
          <a:p>
            <a:r>
              <a:rPr lang="en-US" sz="1400" b="1" dirty="0" smtClean="0"/>
              <a:t>Does IHSA provide an ID card for coaches who have met the IHSA By-Law requirement to coach?</a:t>
            </a:r>
            <a:r>
              <a:rPr lang="en-US" sz="1400" dirty="0" smtClean="0"/>
              <a:t> No, coaches who have successfully completed the coaches certification online course can print a copy of their certificate from their ASEP account. </a:t>
            </a:r>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609600"/>
            <a:ext cx="1238596" cy="581891"/>
          </a:xfrm>
          <a:prstGeom prst="rect">
            <a:avLst/>
          </a:prstGeom>
        </p:spPr>
      </p:pic>
    </p:spTree>
    <p:extLst>
      <p:ext uri="{BB962C8B-B14F-4D97-AF65-F5344CB8AC3E}">
        <p14:creationId xmlns:p14="http://schemas.microsoft.com/office/powerpoint/2010/main" val="29879738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800" b="1" dirty="0" smtClean="0"/>
              <a:t>NFHS Frequently Asked Questions</a:t>
            </a:r>
            <a:endParaRPr lang="en-US" sz="2800" dirty="0"/>
          </a:p>
        </p:txBody>
      </p:sp>
      <p:sp>
        <p:nvSpPr>
          <p:cNvPr id="3" name="Content Placeholder 2"/>
          <p:cNvSpPr>
            <a:spLocks noGrp="1"/>
          </p:cNvSpPr>
          <p:nvPr>
            <p:ph idx="1"/>
          </p:nvPr>
        </p:nvSpPr>
        <p:spPr>
          <a:xfrm>
            <a:off x="457200" y="1295400"/>
            <a:ext cx="8229600" cy="5029200"/>
          </a:xfrm>
        </p:spPr>
        <p:txBody>
          <a:bodyPr>
            <a:noAutofit/>
          </a:bodyPr>
          <a:lstStyle/>
          <a:p>
            <a:r>
              <a:rPr lang="en-US" sz="1400" b="1" dirty="0" smtClean="0"/>
              <a:t>Does the NFHS Coaching Certification program grant sports first aid waivers?  </a:t>
            </a:r>
            <a:r>
              <a:rPr lang="en-US" sz="1400" dirty="0" smtClean="0"/>
              <a:t>No, they </a:t>
            </a:r>
            <a:r>
              <a:rPr lang="en-US" sz="1400" dirty="0"/>
              <a:t> </a:t>
            </a:r>
            <a:r>
              <a:rPr lang="en-US" sz="1400" dirty="0" smtClean="0"/>
              <a:t>do not  grant sports first </a:t>
            </a:r>
            <a:r>
              <a:rPr lang="en-US" sz="1400" smtClean="0"/>
              <a:t>aid waivers</a:t>
            </a:r>
            <a:r>
              <a:rPr lang="en-US" sz="1400" dirty="0" smtClean="0"/>
              <a:t>. </a:t>
            </a:r>
          </a:p>
          <a:p>
            <a:r>
              <a:rPr lang="en-US" sz="1400" b="1" dirty="0" smtClean="0"/>
              <a:t>How do I obtain a copy of my NFHS Certificate?</a:t>
            </a:r>
            <a:r>
              <a:rPr lang="en-US" sz="1400" dirty="0" smtClean="0">
                <a:effectLst/>
              </a:rPr>
              <a:t> </a:t>
            </a:r>
            <a:r>
              <a:rPr lang="en-US" sz="1400" dirty="0" smtClean="0"/>
              <a:t>To obtain a copy or replacement certificate, you can download it from the NFHS website or contact the NFHS Office at (317)-972-6900</a:t>
            </a:r>
          </a:p>
          <a:p>
            <a:r>
              <a:rPr lang="en-US" sz="1400" b="1" dirty="0" smtClean="0"/>
              <a:t> If you have passed the NFHS Courses and have coached, but subsequently took time off, do you need to retake the courses and re-certify?  No</a:t>
            </a:r>
            <a:r>
              <a:rPr lang="en-US" sz="1400" dirty="0" smtClean="0"/>
              <a:t>, at this time once you have passed the courses you do not have to take them again.</a:t>
            </a:r>
          </a:p>
          <a:p>
            <a:r>
              <a:rPr lang="en-US" sz="1400" b="1" dirty="0" smtClean="0"/>
              <a:t>Does the NFHS program transfer from State to State?</a:t>
            </a:r>
            <a:r>
              <a:rPr lang="en-US" sz="1400" dirty="0" smtClean="0"/>
              <a:t> Yes.</a:t>
            </a:r>
          </a:p>
          <a:p>
            <a:r>
              <a:rPr lang="en-US" sz="1400" b="1" dirty="0"/>
              <a:t>What if a coach has successfully completed NFHS through other state associations?</a:t>
            </a:r>
            <a:endParaRPr lang="en-US" sz="1400" dirty="0"/>
          </a:p>
          <a:p>
            <a:pPr marL="344488" indent="0">
              <a:buNone/>
            </a:pPr>
            <a:r>
              <a:rPr lang="en-US" sz="1400" dirty="0"/>
              <a:t>Illinois will allow NFHS certification through other state associations.   IHSA By-Law Exam Online course (this course is a single component only).  It is for coaches who have taken NFHS through another state.  This gives them the ability to purchase the last component needed to meet all three IHSA By-Law Coaching requirements). $30.00—Available to purchase this individual component through the NFHS Website.</a:t>
            </a:r>
          </a:p>
          <a:p>
            <a:r>
              <a:rPr lang="en-US" sz="1400" b="1" dirty="0" smtClean="0"/>
              <a:t>The NFHS Office is responsible for sale and distribution of all coaching certification materials (including certificates) for IHSA.  Any questions pertaining to those issues should be directed to the appropriate office.</a:t>
            </a:r>
            <a:endParaRPr lang="en-US" sz="1400" dirty="0" smtClean="0"/>
          </a:p>
          <a:p>
            <a:r>
              <a:rPr lang="en-US" sz="1400" b="1" dirty="0" smtClean="0"/>
              <a:t>NFHS Contact Information:</a:t>
            </a:r>
            <a:endParaRPr lang="en-US" sz="1400" dirty="0" smtClean="0"/>
          </a:p>
          <a:p>
            <a:pPr marL="344488" indent="0">
              <a:buNone/>
            </a:pPr>
            <a:r>
              <a:rPr lang="en-US" sz="1400" dirty="0" smtClean="0"/>
              <a:t>The National Federation of State High School Associations provides a Help Desk for any inquiries regarding their Coaches Certification program. Please Contact the Help Desk for any further questions. The NFHS Help Desk phone number is: 317-565-2023.  The Help Desk is available at the following times: 10:00 a.m. to Midnight EST M-F and Noon to 8:00 p.m. EST Sat – Sun or send an email to help@nfhslearn.com.</a:t>
            </a:r>
          </a:p>
          <a:p>
            <a:pPr marL="0" indent="0">
              <a:buNone/>
            </a:pPr>
            <a:r>
              <a:rPr lang="en-US" sz="1400" b="1" dirty="0" smtClean="0"/>
              <a:t> </a:t>
            </a:r>
            <a:endParaRPr lang="en-US" sz="1400" dirty="0" smtClean="0"/>
          </a:p>
          <a:p>
            <a:pPr marL="0" indent="0">
              <a:buNone/>
            </a:pPr>
            <a:endParaRPr lang="en-US" sz="1400" dirty="0" smtClean="0"/>
          </a:p>
          <a:p>
            <a:endParaRPr lang="en-US" sz="1400" dirty="0" smtClean="0"/>
          </a:p>
          <a:p>
            <a:endParaRPr lang="en-US" sz="1400" dirty="0" smtClean="0"/>
          </a:p>
          <a:p>
            <a:endParaRPr lang="en-US" sz="1400"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609600"/>
            <a:ext cx="1238596" cy="581891"/>
          </a:xfrm>
          <a:prstGeom prst="rect">
            <a:avLst/>
          </a:prstGeom>
        </p:spPr>
      </p:pic>
    </p:spTree>
    <p:extLst>
      <p:ext uri="{BB962C8B-B14F-4D97-AF65-F5344CB8AC3E}">
        <p14:creationId xmlns:p14="http://schemas.microsoft.com/office/powerpoint/2010/main" val="21859613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800" b="1" dirty="0" smtClean="0"/>
              <a:t>Special Circumstances</a:t>
            </a:r>
            <a:endParaRPr lang="en-US" sz="2800" b="1" dirty="0"/>
          </a:p>
        </p:txBody>
      </p:sp>
      <p:sp>
        <p:nvSpPr>
          <p:cNvPr id="3" name="Content Placeholder 2"/>
          <p:cNvSpPr>
            <a:spLocks noGrp="1"/>
          </p:cNvSpPr>
          <p:nvPr>
            <p:ph idx="1"/>
          </p:nvPr>
        </p:nvSpPr>
        <p:spPr>
          <a:xfrm>
            <a:off x="457200" y="1295400"/>
            <a:ext cx="8229600" cy="4830763"/>
          </a:xfrm>
        </p:spPr>
        <p:txBody>
          <a:bodyPr>
            <a:noAutofit/>
          </a:bodyPr>
          <a:lstStyle/>
          <a:p>
            <a:r>
              <a:rPr lang="en-US" sz="1400" b="1" dirty="0" smtClean="0"/>
              <a:t>Does a coach have to obtain the ASEP or NFHS coaches certification if he/she has a substitute-teaching certificate (Type 39) or a Social </a:t>
            </a:r>
            <a:r>
              <a:rPr lang="en-US" sz="1400" b="1" dirty="0"/>
              <a:t>worker, School </a:t>
            </a:r>
            <a:r>
              <a:rPr lang="en-US" sz="1400" b="1" dirty="0" smtClean="0"/>
              <a:t>Psychologist certificate (Type 73)?</a:t>
            </a:r>
          </a:p>
          <a:p>
            <a:pPr marL="344488" lvl="0" indent="0">
              <a:buNone/>
            </a:pPr>
            <a:r>
              <a:rPr lang="en-US" sz="1400" b="1" dirty="0" smtClean="0"/>
              <a:t>Head Coach/Asst. Coach: </a:t>
            </a:r>
            <a:r>
              <a:rPr lang="en-US" sz="1400" dirty="0" smtClean="0"/>
              <a:t>The Type 39 and the Type </a:t>
            </a:r>
            <a:r>
              <a:rPr lang="en-US" sz="1400" dirty="0"/>
              <a:t>73 certificate from the ISBE has been approved by our membership for coaching in Illinois. </a:t>
            </a:r>
            <a:r>
              <a:rPr lang="en-US" sz="1400" dirty="0" smtClean="0"/>
              <a:t> Coaches</a:t>
            </a:r>
            <a:r>
              <a:rPr lang="en-US" sz="1400" b="1" dirty="0" smtClean="0"/>
              <a:t> </a:t>
            </a:r>
            <a:r>
              <a:rPr lang="en-US" sz="1400" dirty="0" smtClean="0"/>
              <a:t>who completed an exam and possess a license and  certificate in either of these  programs from the ISBE do not have to complete a coaching certification program.  Teachers aids do not normally fit this criteria.</a:t>
            </a:r>
          </a:p>
          <a:p>
            <a:pPr marL="344488" lvl="0" indent="0">
              <a:buNone/>
            </a:pPr>
            <a:r>
              <a:rPr lang="en-US" sz="1400" dirty="0" smtClean="0"/>
              <a:t>Contact Ron McGraw with documentation if you have any questions . </a:t>
            </a:r>
          </a:p>
          <a:p>
            <a:pPr marL="0" indent="0">
              <a:buNone/>
            </a:pPr>
            <a:r>
              <a:rPr lang="en-US" sz="1400" dirty="0" smtClean="0"/>
              <a:t> </a:t>
            </a:r>
          </a:p>
          <a:p>
            <a:r>
              <a:rPr lang="en-US" sz="1400" b="1" dirty="0" smtClean="0"/>
              <a:t>Out-of-State Teaching Certificates?  </a:t>
            </a:r>
            <a:r>
              <a:rPr lang="en-US" sz="1400" dirty="0" smtClean="0"/>
              <a:t>A person who has an out-of-state teaching certificate can apply for a substitute-teaching certificate in Illinois, but could only serve as an assistant coach. A person who has an out-of-state teaching certificate and would like to be a head coach should contact the Illinois State Board of Education to find out what’s necessary to possess an active Illinois Teaching Certificate or complete the ASEP Certification Course. The web address for the Illinois State Board of Education is: </a:t>
            </a:r>
            <a:r>
              <a:rPr lang="en-US" sz="1400" u="sng" dirty="0" smtClean="0">
                <a:hlinkClick r:id="rId2"/>
              </a:rPr>
              <a:t>http://www.isbe.state.il.us/</a:t>
            </a:r>
            <a:r>
              <a:rPr lang="en-US" sz="1400" dirty="0" smtClean="0"/>
              <a:t> </a:t>
            </a:r>
          </a:p>
          <a:p>
            <a:endParaRPr lang="en-US" sz="1400" dirty="0" smtClean="0"/>
          </a:p>
          <a:p>
            <a:pPr marL="0" indent="0">
              <a:buNone/>
            </a:pPr>
            <a:endParaRPr lang="en-US" sz="1400" dirty="0" smtClean="0"/>
          </a:p>
          <a:p>
            <a:pPr marL="0" indent="0">
              <a:buNone/>
            </a:pPr>
            <a:endParaRPr lang="en-US" sz="1400" dirty="0" smtClean="0"/>
          </a:p>
        </p:txBody>
      </p:sp>
      <p:pic>
        <p:nvPicPr>
          <p:cNvPr id="5"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5800" y="609600"/>
            <a:ext cx="1238596" cy="581891"/>
          </a:xfrm>
          <a:prstGeom prst="rect">
            <a:avLst/>
          </a:prstGeom>
        </p:spPr>
      </p:pic>
    </p:spTree>
    <p:extLst>
      <p:ext uri="{BB962C8B-B14F-4D97-AF65-F5344CB8AC3E}">
        <p14:creationId xmlns:p14="http://schemas.microsoft.com/office/powerpoint/2010/main" val="2672484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IHSA Contacts</a:t>
            </a:r>
            <a:endParaRPr lang="en-US" dirty="0"/>
          </a:p>
        </p:txBody>
      </p:sp>
      <p:sp>
        <p:nvSpPr>
          <p:cNvPr id="3" name="Content Placeholder 2"/>
          <p:cNvSpPr>
            <a:spLocks noGrp="1"/>
          </p:cNvSpPr>
          <p:nvPr>
            <p:ph idx="1"/>
          </p:nvPr>
        </p:nvSpPr>
        <p:spPr>
          <a:xfrm>
            <a:off x="457200" y="1371600"/>
            <a:ext cx="8229600" cy="4953000"/>
          </a:xfrm>
        </p:spPr>
        <p:txBody>
          <a:bodyPr>
            <a:noAutofit/>
          </a:bodyPr>
          <a:lstStyle/>
          <a:p>
            <a:r>
              <a:rPr lang="en-US" sz="2000" b="1" dirty="0" smtClean="0"/>
              <a:t>IHSA Contact Information:</a:t>
            </a:r>
          </a:p>
          <a:p>
            <a:pPr marL="0" indent="0">
              <a:buNone/>
            </a:pPr>
            <a:endParaRPr lang="en-US" sz="2000" dirty="0" smtClean="0"/>
          </a:p>
          <a:p>
            <a:pPr marL="0" indent="0">
              <a:buNone/>
            </a:pPr>
            <a:r>
              <a:rPr lang="en-US" sz="1400" b="1" dirty="0" smtClean="0"/>
              <a:t>Ron McGraw, Assistant Executive Director: rmcgraw@ihsa.org</a:t>
            </a:r>
            <a:endParaRPr lang="en-US" sz="1400" dirty="0" smtClean="0"/>
          </a:p>
          <a:p>
            <a:pPr marL="344488" indent="-344488">
              <a:buNone/>
            </a:pPr>
            <a:r>
              <a:rPr lang="en-US" sz="1400" dirty="0" smtClean="0"/>
              <a:t>1.	Report coaching violations</a:t>
            </a:r>
          </a:p>
          <a:p>
            <a:pPr marL="344488" indent="-344488">
              <a:buNone/>
            </a:pPr>
            <a:r>
              <a:rPr lang="en-US" sz="1400" dirty="0" smtClean="0"/>
              <a:t>2.	IHSA By-Law Exam questions</a:t>
            </a:r>
          </a:p>
          <a:p>
            <a:pPr marL="344488" indent="-344488">
              <a:buFont typeface="Arial" pitchFamily="34" charset="0"/>
              <a:buAutoNum type="arabicPeriod" startAt="3"/>
            </a:pPr>
            <a:r>
              <a:rPr lang="en-US" sz="1400" dirty="0" smtClean="0"/>
              <a:t>Waivers for Sports First Aid Exam (ASEP </a:t>
            </a:r>
            <a:r>
              <a:rPr lang="en-US" sz="1400" dirty="0"/>
              <a:t>only</a:t>
            </a:r>
            <a:r>
              <a:rPr lang="en-US" sz="1400" dirty="0" smtClean="0"/>
              <a:t>), </a:t>
            </a:r>
            <a:r>
              <a:rPr lang="en-US" sz="1400" dirty="0"/>
              <a:t>if the individual is a </a:t>
            </a:r>
            <a:r>
              <a:rPr lang="en-US" sz="1400" b="1" dirty="0"/>
              <a:t>Licensed Doctor, Nurse, EMT or Certified Athletic </a:t>
            </a:r>
            <a:r>
              <a:rPr lang="en-US" sz="1400" b="1" dirty="0" smtClean="0"/>
              <a:t>Trainer.  </a:t>
            </a:r>
            <a:r>
              <a:rPr lang="en-US" sz="1400" dirty="0" smtClean="0"/>
              <a:t>Waivers </a:t>
            </a:r>
            <a:r>
              <a:rPr lang="en-US" sz="1400" dirty="0"/>
              <a:t>can be granted through Ron McGraw at the IHSA Office only for the Sports First Aid Course (ASEP), if the individual is a </a:t>
            </a:r>
            <a:r>
              <a:rPr lang="en-US" sz="1400" b="1" dirty="0"/>
              <a:t>Licensed Doctor, Nurse, EMT or Certified Athletic Trainer</a:t>
            </a:r>
            <a:r>
              <a:rPr lang="en-US" sz="1400" dirty="0"/>
              <a:t>. </a:t>
            </a:r>
            <a:r>
              <a:rPr lang="en-US" sz="1400" dirty="0" smtClean="0"/>
              <a:t> </a:t>
            </a:r>
            <a:r>
              <a:rPr lang="en-US" sz="1400" dirty="0"/>
              <a:t>Documentation must be sent via</a:t>
            </a:r>
            <a:r>
              <a:rPr lang="en-US" sz="1400" b="1" dirty="0"/>
              <a:t> </a:t>
            </a:r>
            <a:r>
              <a:rPr lang="en-US" sz="1400" dirty="0"/>
              <a:t>email to (rmcgraw@ihsa.org ) before the waiver can be</a:t>
            </a:r>
            <a:r>
              <a:rPr lang="en-US" sz="1400" b="1" dirty="0"/>
              <a:t> </a:t>
            </a:r>
            <a:r>
              <a:rPr lang="en-US" sz="1400" dirty="0"/>
              <a:t>officially granted.</a:t>
            </a:r>
          </a:p>
          <a:p>
            <a:pPr marL="344488" indent="-344488">
              <a:buNone/>
            </a:pPr>
            <a:r>
              <a:rPr lang="en-US" sz="1400" b="1" dirty="0"/>
              <a:t>	Note: </a:t>
            </a:r>
            <a:r>
              <a:rPr lang="en-US" sz="1400" dirty="0"/>
              <a:t>waivers are not granted to those individuals holding only a first aid certification from agencies such as The American Red Cross. While such certifications are valuable, they do not meet the standard of the more comprehensive Sport First Aid Course adopted by the IHSA Board of Directors.</a:t>
            </a:r>
          </a:p>
          <a:p>
            <a:pPr marL="0" indent="0">
              <a:buNone/>
            </a:pPr>
            <a:endParaRPr lang="en-US" sz="1400" dirty="0" smtClean="0"/>
          </a:p>
          <a:p>
            <a:pPr marL="344488" indent="-344488">
              <a:buNone/>
            </a:pPr>
            <a:r>
              <a:rPr lang="en-US" sz="1400" dirty="0" smtClean="0"/>
              <a:t>4.	Assistance with questions which may not have been covered in this document</a:t>
            </a:r>
          </a:p>
          <a:p>
            <a:pPr marL="0" indent="0">
              <a:buNone/>
            </a:pPr>
            <a:r>
              <a:rPr lang="en-US" sz="1400" b="1" dirty="0" smtClean="0"/>
              <a:t>Cheryl Lowery, Administrative Assistant: clowery@ihsa.org</a:t>
            </a:r>
            <a:endParaRPr lang="en-US" sz="1400" dirty="0" smtClean="0"/>
          </a:p>
          <a:p>
            <a:pPr marL="344488" indent="-344488">
              <a:buNone/>
            </a:pPr>
            <a:r>
              <a:rPr lang="en-US" sz="1400" dirty="0" smtClean="0"/>
              <a:t>1.	Assistance with questions which may not have been covered in this document.</a:t>
            </a:r>
          </a:p>
          <a:p>
            <a:pPr marL="344488" indent="0">
              <a:buNone/>
            </a:pPr>
            <a:r>
              <a:rPr lang="en-US" sz="1400" dirty="0" smtClean="0"/>
              <a:t>● www.ihsa.org ● Phone: 309-663-6377 ● Fax: 309-663-7479 ●</a:t>
            </a:r>
          </a:p>
          <a:p>
            <a:pPr marL="0" indent="0">
              <a:buNone/>
            </a:pPr>
            <a:r>
              <a:rPr lang="en-US" sz="2000" b="1" dirty="0" smtClean="0"/>
              <a:t> </a:t>
            </a:r>
            <a:endParaRPr lang="en-US" sz="2000" dirty="0" smtClean="0"/>
          </a:p>
          <a:p>
            <a:endParaRPr lang="en-US" sz="2000" dirty="0" smtClean="0"/>
          </a:p>
          <a:p>
            <a:endParaRPr lang="en-US" sz="2000"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609600"/>
            <a:ext cx="1238596" cy="581891"/>
          </a:xfrm>
          <a:prstGeom prst="rect">
            <a:avLst/>
          </a:prstGeom>
        </p:spPr>
      </p:pic>
    </p:spTree>
    <p:extLst>
      <p:ext uri="{BB962C8B-B14F-4D97-AF65-F5344CB8AC3E}">
        <p14:creationId xmlns:p14="http://schemas.microsoft.com/office/powerpoint/2010/main" val="664488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The History of ASEP</a:t>
            </a:r>
            <a:endParaRPr lang="en-US" dirty="0"/>
          </a:p>
        </p:txBody>
      </p:sp>
      <p:sp>
        <p:nvSpPr>
          <p:cNvPr id="3" name="Content Placeholder 2"/>
          <p:cNvSpPr>
            <a:spLocks noGrp="1"/>
          </p:cNvSpPr>
          <p:nvPr>
            <p:ph idx="1"/>
          </p:nvPr>
        </p:nvSpPr>
        <p:spPr/>
        <p:txBody>
          <a:bodyPr>
            <a:normAutofit fontScale="92500" lnSpcReduction="10000"/>
          </a:bodyPr>
          <a:lstStyle/>
          <a:p>
            <a:r>
              <a:rPr lang="en-US" sz="2000" dirty="0" smtClean="0"/>
              <a:t>February 12, 1989 – First Coach took ACEP exam</a:t>
            </a:r>
          </a:p>
          <a:p>
            <a:r>
              <a:rPr lang="en-US" sz="2000" dirty="0" smtClean="0"/>
              <a:t>1990 – Coaching Principles Mandate</a:t>
            </a:r>
          </a:p>
          <a:p>
            <a:r>
              <a:rPr lang="en-US" sz="2000" dirty="0" smtClean="0"/>
              <a:t>Became ASEP (instead of ACEP) in 1998, either certificate is accepted.</a:t>
            </a:r>
          </a:p>
          <a:p>
            <a:r>
              <a:rPr lang="en-US" sz="2000" dirty="0" smtClean="0"/>
              <a:t>After 1995, Sport First Aid became a required component. If you were certified before 1996, you would not be required to have passed the Sport First Aid.</a:t>
            </a:r>
          </a:p>
          <a:p>
            <a:r>
              <a:rPr lang="en-US" sz="2000" dirty="0" smtClean="0"/>
              <a:t>After 1998, the IHSA By-Law exam became a required component. If you were certified before 1999, you would not be required to have passed the IHSA By-Law exam.</a:t>
            </a:r>
          </a:p>
          <a:p>
            <a:r>
              <a:rPr lang="en-US" sz="2000" dirty="0" smtClean="0"/>
              <a:t>After 1998 to be fully certified anyone would have to pass</a:t>
            </a:r>
          </a:p>
          <a:p>
            <a:pPr marL="1200150" indent="-285750"/>
            <a:r>
              <a:rPr lang="en-US" sz="2000" dirty="0" smtClean="0"/>
              <a:t>Coaching Principles (1990)</a:t>
            </a:r>
          </a:p>
          <a:p>
            <a:pPr marL="1200150" indent="-285750"/>
            <a:r>
              <a:rPr lang="en-US" sz="2000" dirty="0" smtClean="0"/>
              <a:t>Sport First Aid (1995)</a:t>
            </a:r>
          </a:p>
          <a:p>
            <a:pPr marL="1200150" indent="-285750"/>
            <a:r>
              <a:rPr lang="en-US" sz="2000" dirty="0" smtClean="0"/>
              <a:t>IHSA By-Law Exam (1999)</a:t>
            </a:r>
          </a:p>
          <a:p>
            <a:pPr marL="1200150" indent="-285750"/>
            <a:r>
              <a:rPr lang="en-US" sz="2000" dirty="0" smtClean="0"/>
              <a:t>Orientation to Coaching Online Package (2009), inclusive of all IHSA requirements.</a:t>
            </a:r>
            <a:endParaRPr lang="en-US" sz="2000"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152400"/>
            <a:ext cx="2399252" cy="1127166"/>
          </a:xfrm>
          <a:prstGeom prst="rect">
            <a:avLst/>
          </a:prstGeom>
        </p:spPr>
      </p:pic>
    </p:spTree>
    <p:extLst>
      <p:ext uri="{BB962C8B-B14F-4D97-AF65-F5344CB8AC3E}">
        <p14:creationId xmlns:p14="http://schemas.microsoft.com/office/powerpoint/2010/main" val="3489946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r"/>
            <a:r>
              <a:rPr lang="en-US" b="1" dirty="0" smtClean="0"/>
              <a:t>IHSA DEFINITION OF A COACH:</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sz="2800" b="1" dirty="0" smtClean="0"/>
              <a:t>Coach </a:t>
            </a:r>
            <a:r>
              <a:rPr lang="en-US" sz="2800" dirty="0" smtClean="0"/>
              <a:t>— Any person, regardless of whether employed or volunteer, who instructs, supervises, or otherwise manages or participates with student athletes in conjunction with a practice, tryout, drill, workout, evaluation of competition activity.</a:t>
            </a:r>
          </a:p>
          <a:p>
            <a:endParaRPr lang="en-US"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3" y="329943"/>
            <a:ext cx="1238596" cy="581891"/>
          </a:xfrm>
          <a:prstGeom prst="rect">
            <a:avLst/>
          </a:prstGeom>
        </p:spPr>
      </p:pic>
    </p:spTree>
    <p:extLst>
      <p:ext uri="{BB962C8B-B14F-4D97-AF65-F5344CB8AC3E}">
        <p14:creationId xmlns:p14="http://schemas.microsoft.com/office/powerpoint/2010/main" val="1564562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dirty="0" smtClean="0"/>
              <a:t/>
            </a:r>
            <a:br>
              <a:rPr lang="en-US" dirty="0" smtClean="0"/>
            </a:br>
            <a:r>
              <a:rPr lang="en-US" sz="2200" b="1" dirty="0" smtClean="0"/>
              <a:t>Who does not have to take a Coaching certification course?</a:t>
            </a:r>
            <a:br>
              <a:rPr lang="en-US" sz="2200" b="1" dirty="0" smtClean="0"/>
            </a:br>
            <a:r>
              <a:rPr lang="en-US" sz="2200" dirty="0" smtClean="0"/>
              <a:t/>
            </a:r>
            <a:br>
              <a:rPr lang="en-US" sz="2200" dirty="0" smtClean="0"/>
            </a:br>
            <a:endParaRPr lang="en-US" sz="2200" dirty="0"/>
          </a:p>
        </p:txBody>
      </p:sp>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85800" y="609600"/>
            <a:ext cx="1238596" cy="581891"/>
          </a:xfrm>
        </p:spPr>
      </p:pic>
      <p:sp>
        <p:nvSpPr>
          <p:cNvPr id="4" name="Text Placeholder 3"/>
          <p:cNvSpPr>
            <a:spLocks noGrp="1"/>
          </p:cNvSpPr>
          <p:nvPr>
            <p:ph type="body" sz="half" idx="4294967295"/>
          </p:nvPr>
        </p:nvSpPr>
        <p:spPr>
          <a:xfrm>
            <a:off x="914400" y="1435100"/>
            <a:ext cx="7848600" cy="4691063"/>
          </a:xfrm>
        </p:spPr>
        <p:txBody>
          <a:bodyPr>
            <a:normAutofit fontScale="62500" lnSpcReduction="20000"/>
          </a:bodyPr>
          <a:lstStyle/>
          <a:p>
            <a:pPr marL="285750" indent="-285750">
              <a:buFont typeface="Arial" pitchFamily="34" charset="0"/>
              <a:buChar char="•"/>
            </a:pPr>
            <a:r>
              <a:rPr lang="en-US" dirty="0" smtClean="0"/>
              <a:t>Currently, you must have a current, valid Illinois Teaching Certificate (or administrator, school counselor, school psychologist, school social worker, speech therapist certificate) to meet the IHSA By-Law requirement to coach without going through an IHSA coaching certification program. In addition, if you have a current Illinois Substitute Teaching Certificate, then you are certified to coach in Illinois and do not need to take the course.</a:t>
            </a:r>
          </a:p>
          <a:p>
            <a:pPr marL="285750" indent="-285750">
              <a:buFont typeface="Arial" pitchFamily="34" charset="0"/>
              <a:buChar char="•"/>
            </a:pPr>
            <a:endParaRPr lang="en-US" dirty="0" smtClean="0"/>
          </a:p>
          <a:p>
            <a:pPr marL="285750" indent="-285750">
              <a:buFont typeface="Arial" pitchFamily="34" charset="0"/>
              <a:buChar char="•"/>
            </a:pPr>
            <a:r>
              <a:rPr lang="en-US" dirty="0" smtClean="0"/>
              <a:t>Do you have to work as a teacher in the school you will be coaching? No, an Illinois Licensed/Certified Teacher may be hired to coach at any IHSA Member school.</a:t>
            </a:r>
          </a:p>
          <a:p>
            <a:pPr marL="285750" indent="-285750">
              <a:buFont typeface="Arial" pitchFamily="34" charset="0"/>
              <a:buChar char="•"/>
            </a:pPr>
            <a:endParaRPr lang="en-US" dirty="0" smtClean="0"/>
          </a:p>
          <a:p>
            <a:pPr marL="285750" indent="-285750">
              <a:buFont typeface="Arial" pitchFamily="34" charset="0"/>
              <a:buChar char="•"/>
            </a:pPr>
            <a:r>
              <a:rPr lang="en-US" dirty="0" smtClean="0"/>
              <a:t>When you retire from teaching, do you have to maintain your Illinois Teaching Certificate in order to continue coaching? No, retired teachers do not have to maintain their Teaching Certificate and may coach at any IHSA Member School.</a:t>
            </a:r>
          </a:p>
          <a:p>
            <a:endParaRPr lang="en-US" dirty="0"/>
          </a:p>
        </p:txBody>
      </p:sp>
    </p:spTree>
    <p:extLst>
      <p:ext uri="{BB962C8B-B14F-4D97-AF65-F5344CB8AC3E}">
        <p14:creationId xmlns:p14="http://schemas.microsoft.com/office/powerpoint/2010/main" val="1234784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r"/>
            <a:r>
              <a:rPr lang="en-US" sz="2800" b="1" dirty="0" smtClean="0"/>
              <a:t>By-Law 2.070 QUALIFICATIONS OF COACHES</a:t>
            </a:r>
            <a:endParaRPr lang="en-US" sz="2800" b="1" dirty="0"/>
          </a:p>
        </p:txBody>
      </p:sp>
      <p:sp>
        <p:nvSpPr>
          <p:cNvPr id="3" name="Content Placeholder 2"/>
          <p:cNvSpPr>
            <a:spLocks noGrp="1"/>
          </p:cNvSpPr>
          <p:nvPr>
            <p:ph idx="1"/>
          </p:nvPr>
        </p:nvSpPr>
        <p:spPr>
          <a:xfrm>
            <a:off x="457200" y="1295400"/>
            <a:ext cx="8229600" cy="4830763"/>
          </a:xfrm>
        </p:spPr>
        <p:txBody>
          <a:bodyPr>
            <a:noAutofit/>
          </a:bodyPr>
          <a:lstStyle/>
          <a:p>
            <a:pPr marL="0" indent="0">
              <a:buNone/>
            </a:pPr>
            <a:r>
              <a:rPr lang="en-US" sz="1800" dirty="0" smtClean="0"/>
              <a:t>To </a:t>
            </a:r>
            <a:r>
              <a:rPr lang="en-US" sz="1800" dirty="0"/>
              <a:t>serve a member school as a Head or Assistant Coach, athletic coaches in member schools must:</a:t>
            </a:r>
          </a:p>
          <a:p>
            <a:r>
              <a:rPr lang="en-US" sz="1800" dirty="0" smtClean="0"/>
              <a:t>be </a:t>
            </a:r>
            <a:r>
              <a:rPr lang="en-US" sz="1800" dirty="0"/>
              <a:t>regularly certified by the ISBE as a teacher, administrator, or school service personnel (i.e. counselor, </a:t>
            </a:r>
            <a:r>
              <a:rPr lang="en-US" sz="1800" dirty="0" smtClean="0"/>
              <a:t>social worker, psychologist,  </a:t>
            </a:r>
            <a:r>
              <a:rPr lang="en-US" sz="1800" dirty="0"/>
              <a:t>speech therapist, etc., including substitute teachers), </a:t>
            </a:r>
            <a:r>
              <a:rPr lang="en-US" sz="1800" dirty="0" smtClean="0"/>
              <a:t>or</a:t>
            </a:r>
          </a:p>
          <a:p>
            <a:endParaRPr lang="en-US" sz="500" dirty="0"/>
          </a:p>
          <a:p>
            <a:r>
              <a:rPr lang="en-US" sz="1800" dirty="0" smtClean="0"/>
              <a:t>be </a:t>
            </a:r>
            <a:r>
              <a:rPr lang="en-US" sz="1800" dirty="0"/>
              <a:t>a retired teacher/coach from an IHSA member school, </a:t>
            </a:r>
            <a:r>
              <a:rPr lang="en-US" sz="1800" dirty="0" smtClean="0"/>
              <a:t>or</a:t>
            </a:r>
          </a:p>
          <a:p>
            <a:endParaRPr lang="en-US" sz="500" dirty="0"/>
          </a:p>
          <a:p>
            <a:r>
              <a:rPr lang="en-US" sz="1800" dirty="0" smtClean="0"/>
              <a:t>be </a:t>
            </a:r>
            <a:r>
              <a:rPr lang="en-US" sz="1800" dirty="0"/>
              <a:t>a college student coaching as part of an official student teaching assignment, </a:t>
            </a:r>
            <a:r>
              <a:rPr lang="en-US" sz="1800" dirty="0" smtClean="0"/>
              <a:t>or</a:t>
            </a:r>
          </a:p>
          <a:p>
            <a:endParaRPr lang="en-US" sz="500" dirty="0"/>
          </a:p>
          <a:p>
            <a:r>
              <a:rPr lang="en-US" sz="1800" dirty="0" smtClean="0"/>
              <a:t> </a:t>
            </a:r>
            <a:r>
              <a:rPr lang="en-US" sz="1800" dirty="0"/>
              <a:t>be certified through ASEP, NFHS or other IHSA Board approved coaches certification program (see IHSA </a:t>
            </a:r>
            <a:r>
              <a:rPr lang="en-US" sz="1800" dirty="0" smtClean="0"/>
              <a:t>Policy Number </a:t>
            </a:r>
            <a:r>
              <a:rPr lang="en-US" sz="1800" dirty="0"/>
              <a:t>9 for a complete list of approved programs), </a:t>
            </a:r>
            <a:r>
              <a:rPr lang="en-US" sz="1800" dirty="0" smtClean="0"/>
              <a:t>and be </a:t>
            </a:r>
            <a:r>
              <a:rPr lang="en-US" sz="1800" dirty="0"/>
              <a:t>at least 19 years of age, </a:t>
            </a:r>
            <a:r>
              <a:rPr lang="en-US" sz="1800" dirty="0" smtClean="0"/>
              <a:t>and be </a:t>
            </a:r>
            <a:r>
              <a:rPr lang="en-US" sz="1800" dirty="0"/>
              <a:t>officially employed by the local school board of the member school</a:t>
            </a:r>
            <a:r>
              <a:rPr lang="en-US" sz="1800" dirty="0" smtClean="0"/>
              <a:t>.</a:t>
            </a:r>
          </a:p>
          <a:p>
            <a:endParaRPr lang="en-US" sz="500" dirty="0"/>
          </a:p>
          <a:p>
            <a:r>
              <a:rPr lang="en-US" sz="1800" b="1" dirty="0"/>
              <a:t>2.071 </a:t>
            </a:r>
            <a:r>
              <a:rPr lang="en-US" sz="1800" dirty="0"/>
              <a:t>All remuneration for high school athletic coaching must be from the Board of Education of the member school </a:t>
            </a:r>
            <a:r>
              <a:rPr lang="en-US" sz="1800" dirty="0" smtClean="0"/>
              <a:t>employing the </a:t>
            </a:r>
            <a:r>
              <a:rPr lang="en-US" sz="1800" dirty="0"/>
              <a:t>coach</a:t>
            </a:r>
            <a:r>
              <a:rPr lang="en-US" sz="1800" dirty="0" smtClean="0"/>
              <a:t>.</a:t>
            </a:r>
            <a:endParaRPr lang="en-US" sz="1800"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457200"/>
            <a:ext cx="1238596" cy="581891"/>
          </a:xfrm>
          <a:prstGeom prst="rect">
            <a:avLst/>
          </a:prstGeom>
        </p:spPr>
      </p:pic>
    </p:spTree>
    <p:extLst>
      <p:ext uri="{BB962C8B-B14F-4D97-AF65-F5344CB8AC3E}">
        <p14:creationId xmlns:p14="http://schemas.microsoft.com/office/powerpoint/2010/main" val="1833924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000" b="1" dirty="0" smtClean="0"/>
              <a:t>What Do I Need to Coach at an IHSA Member School?</a:t>
            </a:r>
            <a:endParaRPr lang="en-US" sz="2000" b="1" dirty="0"/>
          </a:p>
        </p:txBody>
      </p:sp>
      <p:sp>
        <p:nvSpPr>
          <p:cNvPr id="4" name="Content Placeholder 3"/>
          <p:cNvSpPr txBox="1">
            <a:spLocks noGrp="1"/>
          </p:cNvSpPr>
          <p:nvPr>
            <p:ph idx="1"/>
          </p:nvPr>
        </p:nvSpPr>
        <p:spPr>
          <a:xfrm>
            <a:off x="381000" y="1221179"/>
            <a:ext cx="8229600" cy="5004447"/>
          </a:xfrm>
          <a:prstGeom prst="rect">
            <a:avLst/>
          </a:prstGeom>
          <a:noFill/>
        </p:spPr>
        <p:txBody>
          <a:bodyPr wrap="square" rtlCol="0">
            <a:spAutoFit/>
          </a:bodyPr>
          <a:lstStyle/>
          <a:p>
            <a:r>
              <a:rPr lang="en-US" sz="1200" dirty="0" smtClean="0"/>
              <a:t>If you do not fit the previous criteria, click </a:t>
            </a:r>
            <a:r>
              <a:rPr lang="en-US" sz="1200" dirty="0"/>
              <a:t>on </a:t>
            </a:r>
            <a:r>
              <a:rPr lang="en-US" sz="1200" b="1" dirty="0"/>
              <a:t>ANY ONE</a:t>
            </a:r>
            <a:r>
              <a:rPr lang="en-US" sz="1200" dirty="0"/>
              <a:t> of the links below to select the </a:t>
            </a:r>
            <a:r>
              <a:rPr lang="en-US" sz="1200" dirty="0" smtClean="0"/>
              <a:t>online Coaching  </a:t>
            </a:r>
            <a:r>
              <a:rPr lang="en-US" sz="1200" dirty="0"/>
              <a:t>package of your choice. Options a, b and c all meet the requirements to become a certified coach in Illinois. It is up to the coach to decide which course best suits their needs.  </a:t>
            </a:r>
            <a:r>
              <a:rPr lang="en-US" sz="1200" b="1" dirty="0"/>
              <a:t>When you click on a link below, you will be re-directed to either the ASEP or NFHS website where you can purchase your Coaches Education Package.  Any questions regarding purchasing or website trouble from the respective Coaches Education program should be directed to the appropriate office. </a:t>
            </a:r>
            <a:r>
              <a:rPr lang="en-US" sz="1200" dirty="0" smtClean="0">
                <a:latin typeface="+mj-lt"/>
                <a:hlinkClick r:id="rId2"/>
              </a:rPr>
              <a:t>IHSA </a:t>
            </a:r>
            <a:r>
              <a:rPr lang="en-US" sz="1200" dirty="0" smtClean="0">
                <a:latin typeface="+mj-lt"/>
                <a:hlinkClick r:id="rId2"/>
              </a:rPr>
              <a:t>Coaching Orientation Online Package</a:t>
            </a:r>
            <a:r>
              <a:rPr lang="en-US" sz="1200" dirty="0" smtClean="0">
                <a:latin typeface="+mj-lt"/>
              </a:rPr>
              <a:t> (ASEP</a:t>
            </a:r>
            <a:r>
              <a:rPr lang="en-US" sz="1200" dirty="0" smtClean="0">
                <a:latin typeface="+mj-lt"/>
              </a:rPr>
              <a:t>)</a:t>
            </a:r>
          </a:p>
          <a:p>
            <a:r>
              <a:rPr lang="en-US" sz="1200" dirty="0" smtClean="0">
                <a:latin typeface="+mj-lt"/>
              </a:rPr>
              <a:t>$</a:t>
            </a:r>
            <a:r>
              <a:rPr lang="en-US" sz="1200" dirty="0" smtClean="0">
                <a:latin typeface="+mj-lt"/>
              </a:rPr>
              <a:t>110.00 Includes IHSA Coaching Orientation (which includes IHSA By-Law Exam as final unit of course), and Sport First Aid)</a:t>
            </a:r>
          </a:p>
          <a:p>
            <a:pPr marL="285750" indent="-285750"/>
            <a:r>
              <a:rPr lang="en-US" sz="1200" u="sng" dirty="0" smtClean="0">
                <a:hlinkClick r:id="rId3"/>
              </a:rPr>
              <a:t>http</a:t>
            </a:r>
            <a:r>
              <a:rPr lang="en-US" sz="1200" u="sng" dirty="0">
                <a:hlinkClick r:id="rId3"/>
              </a:rPr>
              <a:t>://</a:t>
            </a:r>
            <a:r>
              <a:rPr lang="en-US" sz="1200" u="sng" dirty="0" smtClean="0">
                <a:hlinkClick r:id="rId3"/>
              </a:rPr>
              <a:t>www.asep.com/store/showproduct.cfm?isbn=1450433154</a:t>
            </a:r>
            <a:r>
              <a:rPr lang="en-US" sz="1200" u="sng" dirty="0" smtClean="0"/>
              <a:t>  </a:t>
            </a:r>
            <a:r>
              <a:rPr lang="en-US" sz="1200" dirty="0"/>
              <a:t>(ASEP) with E-Book</a:t>
            </a:r>
            <a:r>
              <a:rPr lang="en-US" sz="1200" dirty="0" smtClean="0">
                <a:latin typeface="+mj-lt"/>
              </a:rPr>
              <a:t/>
            </a:r>
            <a:br>
              <a:rPr lang="en-US" sz="1200" dirty="0" smtClean="0">
                <a:latin typeface="+mj-lt"/>
              </a:rPr>
            </a:br>
            <a:r>
              <a:rPr lang="en-US" sz="1200" dirty="0" smtClean="0">
                <a:latin typeface="+mj-lt"/>
              </a:rPr>
              <a:t>$140.00 Includes Coaching Principles (same certification earned, but a more comprehensive curriculum is provided), IHSA By-Law Exam, and Sport First Aid</a:t>
            </a:r>
          </a:p>
          <a:p>
            <a:pPr marL="285750" indent="-285750">
              <a:buFont typeface="Arial" pitchFamily="34" charset="0"/>
              <a:buChar char="•"/>
            </a:pPr>
            <a:r>
              <a:rPr lang="en-US" sz="1200" dirty="0">
                <a:hlinkClick r:id="rId4"/>
              </a:rPr>
              <a:t>IHSA Coaching Education Online Package</a:t>
            </a:r>
            <a:r>
              <a:rPr lang="en-US" sz="1200" dirty="0"/>
              <a:t> </a:t>
            </a:r>
            <a:r>
              <a:rPr lang="en-US" sz="1200" dirty="0" smtClean="0"/>
              <a:t>(ASEP) with textbook</a:t>
            </a:r>
            <a:r>
              <a:rPr lang="en-US" sz="1200" dirty="0"/>
              <a:t/>
            </a:r>
            <a:br>
              <a:rPr lang="en-US" sz="1200" dirty="0"/>
            </a:br>
            <a:r>
              <a:rPr lang="en-US" sz="1200" dirty="0"/>
              <a:t>$</a:t>
            </a:r>
            <a:r>
              <a:rPr lang="en-US" sz="1200" dirty="0" smtClean="0"/>
              <a:t>150.00 </a:t>
            </a:r>
            <a:r>
              <a:rPr lang="en-US" sz="1200" dirty="0"/>
              <a:t>Includes Coaching Principles (same certification earned, but a more comprehensive curriculum is provided), IHSA By-Law Exam, and Sport First </a:t>
            </a:r>
            <a:r>
              <a:rPr lang="en-US" sz="1200" dirty="0" smtClean="0"/>
              <a:t>Aid</a:t>
            </a:r>
          </a:p>
          <a:p>
            <a:pPr marL="285750" indent="-285750"/>
            <a:r>
              <a:rPr lang="en-US" sz="1200" b="1" dirty="0"/>
              <a:t>ASEP-</a:t>
            </a:r>
            <a:r>
              <a:rPr lang="en-US" sz="1200" dirty="0"/>
              <a:t> IHSA By-Law Exam Online course (this course is a single component only).  It is for coaches who have taken ASEP in another state.  This gives them the ability to purchase the last component needed to meet all three IHSA By-Law Coaching requirements). $</a:t>
            </a:r>
            <a:r>
              <a:rPr lang="en-US" sz="1200" dirty="0" smtClean="0"/>
              <a:t>30.00 Contact ASEP to purchase this individual component.</a:t>
            </a:r>
            <a:endParaRPr lang="en-US" sz="1200" dirty="0"/>
          </a:p>
          <a:p>
            <a:pPr marL="285750" indent="-285750"/>
            <a:r>
              <a:rPr lang="en-US" sz="1200" b="1" dirty="0" smtClean="0"/>
              <a:t>Attend </a:t>
            </a:r>
            <a:r>
              <a:rPr lang="en-US" sz="1200" b="1" dirty="0"/>
              <a:t>ASEP Classroom Course </a:t>
            </a:r>
            <a:r>
              <a:rPr lang="en-US" sz="1200" dirty="0"/>
              <a:t>(All exams are taken online</a:t>
            </a:r>
            <a:r>
              <a:rPr lang="en-US" sz="1200" dirty="0" smtClean="0"/>
              <a:t>): For information regarding current classroom locations, please go to </a:t>
            </a:r>
            <a:r>
              <a:rPr lang="en-US" sz="1200" dirty="0" smtClean="0">
                <a:hlinkClick r:id="rId5"/>
              </a:rPr>
              <a:t>http</a:t>
            </a:r>
            <a:r>
              <a:rPr lang="en-US" sz="1200" dirty="0">
                <a:hlinkClick r:id="rId5"/>
              </a:rPr>
              <a:t>://</a:t>
            </a:r>
            <a:r>
              <a:rPr lang="en-US" sz="1200" dirty="0" smtClean="0">
                <a:hlinkClick r:id="rId5"/>
              </a:rPr>
              <a:t>www.asep.com/courseInfo/findCal_classroom.cfm</a:t>
            </a:r>
            <a:endParaRPr lang="en-US" sz="1200" dirty="0"/>
          </a:p>
          <a:p>
            <a:pPr marL="285750" indent="-285750">
              <a:buFont typeface="Arial" pitchFamily="34" charset="0"/>
              <a:buChar char="•"/>
            </a:pPr>
            <a:r>
              <a:rPr lang="en-US" sz="1200" dirty="0" smtClean="0">
                <a:latin typeface="+mj-lt"/>
                <a:hlinkClick r:id="rId6"/>
              </a:rPr>
              <a:t>NFHS Certification</a:t>
            </a:r>
            <a:r>
              <a:rPr lang="en-US" sz="1200" dirty="0" smtClean="0">
                <a:latin typeface="+mj-lt"/>
              </a:rPr>
              <a:t> (NFHS)</a:t>
            </a:r>
            <a:br>
              <a:rPr lang="en-US" sz="1200" dirty="0" smtClean="0">
                <a:latin typeface="+mj-lt"/>
              </a:rPr>
            </a:br>
            <a:r>
              <a:rPr lang="en-US" sz="1200" dirty="0" smtClean="0">
                <a:latin typeface="+mj-lt"/>
              </a:rPr>
              <a:t>You must create a personal account first and then add to your cart from the NFHS.org Website both of the following: Fundamentals of Coaching (which includes IHSA By-Law Exam) ($69.00) and First Aid for Coaches ($65.00) = $134.00 total</a:t>
            </a:r>
          </a:p>
          <a:p>
            <a:r>
              <a:rPr lang="en-US" sz="1200" b="1" dirty="0"/>
              <a:t>NFHS-</a:t>
            </a:r>
            <a:r>
              <a:rPr lang="en-US" sz="1200" dirty="0"/>
              <a:t>IHSA By-Law Exam Online course (this course is a single component only).  It is for coaches who have taken NFHS </a:t>
            </a:r>
            <a:r>
              <a:rPr lang="en-US" sz="1200" dirty="0" smtClean="0"/>
              <a:t>through another state association.  </a:t>
            </a:r>
            <a:r>
              <a:rPr lang="en-US" sz="1200" dirty="0"/>
              <a:t>This gives them the ability to purchase the last component needed to meet all three IHSA By-Law Coaching requirements). $</a:t>
            </a:r>
            <a:r>
              <a:rPr lang="en-US" sz="1200" dirty="0" smtClean="0"/>
              <a:t>30.00 Available through the NFHS website.</a:t>
            </a:r>
            <a:endParaRPr lang="en-US" sz="1200" dirty="0" smtClean="0">
              <a:latin typeface="+mj-lt"/>
            </a:endParaRPr>
          </a:p>
          <a:p>
            <a:r>
              <a:rPr lang="en-US" sz="1200" dirty="0" smtClean="0">
                <a:latin typeface="+mj-lt"/>
              </a:rPr>
              <a:t>Download the </a:t>
            </a:r>
            <a:r>
              <a:rPr lang="en-US" sz="1200" dirty="0" smtClean="0">
                <a:latin typeface="+mj-lt"/>
                <a:hlinkClick r:id="rId7"/>
              </a:rPr>
              <a:t>IHSA Handbook</a:t>
            </a:r>
            <a:r>
              <a:rPr lang="en-US" sz="1200" dirty="0" smtClean="0">
                <a:latin typeface="+mj-lt"/>
              </a:rPr>
              <a:t> for use with the IHSA By-Law Exam.</a:t>
            </a:r>
          </a:p>
        </p:txBody>
      </p:sp>
      <p:pic>
        <p:nvPicPr>
          <p:cNvPr id="5" name="Content Placeholder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5800" y="609600"/>
            <a:ext cx="1238596" cy="581891"/>
          </a:xfrm>
          <a:prstGeom prst="rect">
            <a:avLst/>
          </a:prstGeom>
        </p:spPr>
      </p:pic>
    </p:spTree>
    <p:extLst>
      <p:ext uri="{BB962C8B-B14F-4D97-AF65-F5344CB8AC3E}">
        <p14:creationId xmlns:p14="http://schemas.microsoft.com/office/powerpoint/2010/main" val="2679934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r"/>
            <a:r>
              <a:rPr lang="en-US" sz="2000" b="1" dirty="0" smtClean="0"/>
              <a:t>By-Law 2.070 NON-FACULTY COACHES Illustrations</a:t>
            </a:r>
            <a:endParaRPr lang="en-US" sz="2000" b="1" dirty="0"/>
          </a:p>
        </p:txBody>
      </p:sp>
      <p:sp>
        <p:nvSpPr>
          <p:cNvPr id="3" name="Content Placeholder 2"/>
          <p:cNvSpPr>
            <a:spLocks noGrp="1"/>
          </p:cNvSpPr>
          <p:nvPr>
            <p:ph idx="1"/>
          </p:nvPr>
        </p:nvSpPr>
        <p:spPr>
          <a:xfrm>
            <a:off x="457200" y="1295400"/>
            <a:ext cx="8229600" cy="4830763"/>
          </a:xfrm>
        </p:spPr>
        <p:txBody>
          <a:bodyPr>
            <a:noAutofit/>
          </a:bodyPr>
          <a:lstStyle/>
          <a:p>
            <a:pPr marL="0" indent="0">
              <a:buNone/>
            </a:pPr>
            <a:r>
              <a:rPr lang="en-US" sz="1400" i="1" dirty="0" smtClean="0"/>
              <a:t>The illustrations and situations it contains are for purposes of assisting in understanding the application of the particular by-law to which they pertain. In the case of any conflict, whether actual or believed, between the illustrations, examples or situations in this publication and the constitution or by-laws of the IHSA, the constitution and by-laws shall control.</a:t>
            </a:r>
          </a:p>
          <a:p>
            <a:pPr marL="0" indent="0">
              <a:buNone/>
            </a:pPr>
            <a:endParaRPr lang="en-US" sz="1400" i="1" dirty="0" smtClean="0"/>
          </a:p>
          <a:p>
            <a:r>
              <a:rPr lang="en-US" sz="1400" dirty="0" smtClean="0"/>
              <a:t>Q. May a non-faculty coach at a member school coach a non-school team in an independent league outside the school season?</a:t>
            </a:r>
          </a:p>
          <a:p>
            <a:endParaRPr lang="en-US" sz="1400" dirty="0" smtClean="0"/>
          </a:p>
          <a:p>
            <a:pPr marL="344488" indent="0">
              <a:buNone/>
            </a:pPr>
            <a:r>
              <a:rPr lang="en-US" sz="1400" dirty="0" smtClean="0"/>
              <a:t>A. By-law 3.107 restricts the amount of involvement permitted between students and their school coaching staff members in non-school athletic competition. A non-faculty coach is a member of a school’s coaching staff, and is considered to be such for a period of time commencing with the date on which he/she is contracted for the coaching position by the school and extending until the beginning of the next year’s season for the sport. Therefore, a non-faculty coach may coach a non-school team outside the school season only under the guidelines provided under By-law 3.107.</a:t>
            </a:r>
          </a:p>
          <a:p>
            <a:endParaRPr lang="en-US" sz="1800"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474133"/>
            <a:ext cx="1238596" cy="581891"/>
          </a:xfrm>
          <a:prstGeom prst="rect">
            <a:avLst/>
          </a:prstGeom>
        </p:spPr>
      </p:pic>
    </p:spTree>
    <p:extLst>
      <p:ext uri="{BB962C8B-B14F-4D97-AF65-F5344CB8AC3E}">
        <p14:creationId xmlns:p14="http://schemas.microsoft.com/office/powerpoint/2010/main" val="4175452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000" b="1" dirty="0" smtClean="0"/>
              <a:t>By-Law 2.070 NON-FACULTY COACHES Illustrations (cont.)</a:t>
            </a:r>
            <a:endParaRPr lang="en-US" sz="2000" b="1" dirty="0"/>
          </a:p>
        </p:txBody>
      </p:sp>
      <p:sp>
        <p:nvSpPr>
          <p:cNvPr id="3" name="Content Placeholder 2"/>
          <p:cNvSpPr>
            <a:spLocks noGrp="1"/>
          </p:cNvSpPr>
          <p:nvPr>
            <p:ph idx="1"/>
          </p:nvPr>
        </p:nvSpPr>
        <p:spPr>
          <a:xfrm>
            <a:off x="457200" y="1295400"/>
            <a:ext cx="8229600" cy="5181600"/>
          </a:xfrm>
        </p:spPr>
        <p:txBody>
          <a:bodyPr>
            <a:noAutofit/>
          </a:bodyPr>
          <a:lstStyle/>
          <a:p>
            <a:pPr marL="569913" indent="-569913">
              <a:buNone/>
            </a:pPr>
            <a:r>
              <a:rPr lang="en-US" sz="1400" b="1" dirty="0" smtClean="0"/>
              <a:t>49) STUDENT TEACHERS</a:t>
            </a:r>
          </a:p>
          <a:p>
            <a:pPr marL="569913" indent="-569913">
              <a:buNone/>
            </a:pPr>
            <a:r>
              <a:rPr lang="en-US" sz="1400" b="1" dirty="0" smtClean="0"/>
              <a:t>49.1 	</a:t>
            </a:r>
            <a:r>
              <a:rPr lang="en-US" sz="1400" dirty="0" smtClean="0"/>
              <a:t>Q.  May a student teacher assist with the coaching of an athletic team?</a:t>
            </a:r>
          </a:p>
          <a:p>
            <a:pPr marL="569913" indent="-569913">
              <a:buNone/>
            </a:pPr>
            <a:r>
              <a:rPr lang="en-US" sz="1400" dirty="0" smtClean="0"/>
              <a:t>	A. Yes, provided it is part of the student teaching experience. (By-law 2.076)</a:t>
            </a:r>
          </a:p>
          <a:p>
            <a:pPr marL="569913" indent="-569913"/>
            <a:endParaRPr lang="en-US" sz="1400" dirty="0" smtClean="0"/>
          </a:p>
          <a:p>
            <a:pPr marL="569913" indent="-569913">
              <a:buNone/>
            </a:pPr>
            <a:r>
              <a:rPr lang="en-US" sz="1400" b="1" dirty="0" smtClean="0"/>
              <a:t>49.2 	</a:t>
            </a:r>
            <a:r>
              <a:rPr lang="en-US" sz="1400" dirty="0" smtClean="0"/>
              <a:t>Q. May student teachers be paid for assisting with the coaching of athletic teams?</a:t>
            </a:r>
          </a:p>
          <a:p>
            <a:pPr marL="569913" indent="-569913">
              <a:buNone/>
            </a:pPr>
            <a:r>
              <a:rPr lang="en-US" sz="1400" dirty="0" smtClean="0"/>
              <a:t>	A. No, unless the person who is student teaching is at least 19 years old and has completed an IHSA approved coach training program. (By-law 2.076)</a:t>
            </a:r>
          </a:p>
          <a:p>
            <a:pPr marL="569913" indent="-569913"/>
            <a:endParaRPr lang="en-US" sz="1400" b="1" dirty="0" smtClean="0"/>
          </a:p>
          <a:p>
            <a:pPr marL="569913" indent="-569913">
              <a:buNone/>
            </a:pPr>
            <a:r>
              <a:rPr lang="en-US" sz="1400" b="1" dirty="0" smtClean="0"/>
              <a:t>49.3 	</a:t>
            </a:r>
            <a:r>
              <a:rPr lang="en-US" sz="1400" dirty="0" smtClean="0"/>
              <a:t>Q. May student teachers continue coaching their student teaching assignments after the regular student teaching period ends?</a:t>
            </a:r>
          </a:p>
          <a:p>
            <a:pPr marL="569913" indent="-569913">
              <a:buNone/>
            </a:pPr>
            <a:r>
              <a:rPr lang="en-US" sz="1400" dirty="0" smtClean="0"/>
              <a:t>	A. Yes, provided their college or university authorizes the continuation. (By-law 2.076)</a:t>
            </a:r>
          </a:p>
          <a:p>
            <a:pPr marL="569913" indent="-569913"/>
            <a:endParaRPr lang="en-US" sz="1400" b="1" dirty="0" smtClean="0"/>
          </a:p>
          <a:p>
            <a:pPr marL="569913" indent="-569913">
              <a:buNone/>
            </a:pPr>
            <a:r>
              <a:rPr lang="en-US" sz="1400" b="1" dirty="0" smtClean="0"/>
              <a:t>50) VOLUNTEER COACHES</a:t>
            </a:r>
          </a:p>
          <a:p>
            <a:pPr marL="569913" indent="-569913">
              <a:buNone/>
            </a:pPr>
            <a:r>
              <a:rPr lang="en-US" sz="1400" dirty="0" smtClean="0"/>
              <a:t>	Q. May a person volunteer to coach without pay at a member school?</a:t>
            </a:r>
          </a:p>
          <a:p>
            <a:pPr marL="569913" indent="-569913">
              <a:buNone/>
            </a:pPr>
            <a:r>
              <a:rPr lang="en-US" sz="1400" dirty="0" smtClean="0"/>
              <a:t>	A. Yes. However, whether a person is paid to coach or is a non-paid volunteer, the person must meet the qualification requirements of By-law 2.070 and its sub-sections. (By-law 2.070)</a:t>
            </a:r>
          </a:p>
          <a:p>
            <a:pPr marL="569913" indent="-569913"/>
            <a:endParaRPr lang="en-US" sz="1400" dirty="0" smtClean="0"/>
          </a:p>
          <a:p>
            <a:pPr marL="569913" indent="-569913">
              <a:buNone/>
            </a:pPr>
            <a:r>
              <a:rPr lang="en-US" sz="1400" b="1" dirty="0" smtClean="0"/>
              <a:t>51) BY-LAW COVERAGE</a:t>
            </a:r>
          </a:p>
          <a:p>
            <a:pPr marL="569913" indent="-569913">
              <a:buNone/>
            </a:pPr>
            <a:r>
              <a:rPr lang="en-US" sz="1400" dirty="0" smtClean="0"/>
              <a:t>	Q. Does By-law 2.070 require music directors, speech coaches and other activity sponsors or coaches to be certified teachers and have one of the specified employment relationships with a school?</a:t>
            </a:r>
          </a:p>
          <a:p>
            <a:pPr marL="0" indent="0">
              <a:buNone/>
              <a:tabLst>
                <a:tab pos="569913" algn="l"/>
              </a:tabLst>
            </a:pPr>
            <a:r>
              <a:rPr lang="en-US" sz="1400" dirty="0" smtClean="0"/>
              <a:t>	A. No. This by-law applies only to coaches of athletic teams. (By-law 2.070)</a:t>
            </a:r>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609600"/>
            <a:ext cx="1238596" cy="581891"/>
          </a:xfrm>
          <a:prstGeom prst="rect">
            <a:avLst/>
          </a:prstGeom>
        </p:spPr>
      </p:pic>
    </p:spTree>
    <p:extLst>
      <p:ext uri="{BB962C8B-B14F-4D97-AF65-F5344CB8AC3E}">
        <p14:creationId xmlns:p14="http://schemas.microsoft.com/office/powerpoint/2010/main" val="68139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2000" b="1" dirty="0" smtClean="0"/>
              <a:t>By-Law 2.070 NON-FACULTY COACHES Illustrations (cont.)</a:t>
            </a:r>
            <a:endParaRPr lang="en-US" sz="2000" dirty="0"/>
          </a:p>
        </p:txBody>
      </p:sp>
      <p:sp>
        <p:nvSpPr>
          <p:cNvPr id="3" name="Content Placeholder 2"/>
          <p:cNvSpPr>
            <a:spLocks noGrp="1"/>
          </p:cNvSpPr>
          <p:nvPr>
            <p:ph idx="1"/>
          </p:nvPr>
        </p:nvSpPr>
        <p:spPr/>
        <p:txBody>
          <a:bodyPr>
            <a:normAutofit/>
          </a:bodyPr>
          <a:lstStyle/>
          <a:p>
            <a:pPr marL="569913" indent="-569913">
              <a:buNone/>
            </a:pPr>
            <a:r>
              <a:rPr lang="en-US" sz="1400" b="1" dirty="0" smtClean="0"/>
              <a:t>52) MINIMUM AGE OF NON-FACULTY COACHES</a:t>
            </a:r>
          </a:p>
          <a:p>
            <a:pPr marL="511175" indent="-511175">
              <a:buNone/>
              <a:tabLst>
                <a:tab pos="511175" algn="l"/>
              </a:tabLst>
            </a:pPr>
            <a:r>
              <a:rPr lang="en-US" sz="1400" dirty="0" smtClean="0"/>
              <a:t>	Q. Is there an age minimum for non-faculty and/or non-certified personnel who coach?</a:t>
            </a:r>
          </a:p>
          <a:p>
            <a:pPr marL="511175" indent="-511175">
              <a:buNone/>
              <a:tabLst>
                <a:tab pos="511175" algn="l"/>
              </a:tabLst>
            </a:pPr>
            <a:r>
              <a:rPr lang="en-US" sz="1400" dirty="0" smtClean="0"/>
              <a:t>	A. The Board of Directors interprets the provisions of this By-law to require non-faculty and/or non-certified coaches to be at least nineteen (19) years of age. (By-law 2.070 and Constitution 1.420)</a:t>
            </a:r>
          </a:p>
          <a:p>
            <a:pPr marL="511175" indent="-511175">
              <a:buNone/>
              <a:tabLst>
                <a:tab pos="511175" algn="l"/>
              </a:tabLst>
            </a:pPr>
            <a:endParaRPr lang="en-US" sz="1400" dirty="0" smtClean="0"/>
          </a:p>
          <a:p>
            <a:pPr marL="569913" indent="-569913">
              <a:buNone/>
              <a:tabLst>
                <a:tab pos="511175" algn="l"/>
              </a:tabLst>
            </a:pPr>
            <a:r>
              <a:rPr lang="en-US" sz="1400" b="1" dirty="0" smtClean="0"/>
              <a:t>53) PRACTICE WITH COLLEGE STUDENT OR ALUMNUS</a:t>
            </a:r>
          </a:p>
          <a:p>
            <a:pPr marL="511175" indent="-511175">
              <a:buNone/>
              <a:tabLst>
                <a:tab pos="511175" algn="l"/>
              </a:tabLst>
            </a:pPr>
            <a:r>
              <a:rPr lang="en-US" sz="1400" dirty="0" smtClean="0"/>
              <a:t>	Q. May a college student or other alumnus participate in a school team practice?</a:t>
            </a:r>
          </a:p>
          <a:p>
            <a:pPr marL="511175" indent="-511175">
              <a:buNone/>
              <a:tabLst>
                <a:tab pos="511175" algn="l"/>
              </a:tabLst>
            </a:pPr>
            <a:r>
              <a:rPr lang="en-US" sz="1400" dirty="0" smtClean="0"/>
              <a:t>	A. No. A person who is not a student at the school and is not qualified and approved by the school as a coach under the provisions of this by-law may not participate in any respect in a school team practice.</a:t>
            </a:r>
          </a:p>
          <a:p>
            <a:endParaRPr lang="en-US" sz="1400"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609600"/>
            <a:ext cx="1238596" cy="581891"/>
          </a:xfrm>
          <a:prstGeom prst="rect">
            <a:avLst/>
          </a:prstGeom>
        </p:spPr>
      </p:pic>
    </p:spTree>
    <p:extLst>
      <p:ext uri="{BB962C8B-B14F-4D97-AF65-F5344CB8AC3E}">
        <p14:creationId xmlns:p14="http://schemas.microsoft.com/office/powerpoint/2010/main" val="1681223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711</TotalTime>
  <Words>1898</Words>
  <Application>Microsoft Office PowerPoint</Application>
  <PresentationFormat>On-screen Show (4:3)</PresentationFormat>
  <Paragraphs>160</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Coaching Requirements and Frequently Asked Questions</vt:lpstr>
      <vt:lpstr>The History of ASEP</vt:lpstr>
      <vt:lpstr>IHSA DEFINITION OF A COACH: </vt:lpstr>
      <vt:lpstr> Who does not have to take a Coaching certification course?  </vt:lpstr>
      <vt:lpstr>By-Law 2.070 QUALIFICATIONS OF COACHES</vt:lpstr>
      <vt:lpstr>What Do I Need to Coach at an IHSA Member School?</vt:lpstr>
      <vt:lpstr>By-Law 2.070 NON-FACULTY COACHES Illustrations</vt:lpstr>
      <vt:lpstr>By-Law 2.070 NON-FACULTY COACHES Illustrations (cont.)</vt:lpstr>
      <vt:lpstr>By-Law 2.070 NON-FACULTY COACHES Illustrations (cont.)</vt:lpstr>
      <vt:lpstr>Frequently Asked ASEP Questions</vt:lpstr>
      <vt:lpstr>Frequently Asked ASEP Questions (cont.)</vt:lpstr>
      <vt:lpstr>General Non-Faculty Coaching Requirements,  Questions and Information</vt:lpstr>
      <vt:lpstr>General Non-Faculty Coaching Requirements,  Questions and Information</vt:lpstr>
      <vt:lpstr>NFHS Frequently Asked Questions</vt:lpstr>
      <vt:lpstr>Special Circumstances</vt:lpstr>
      <vt:lpstr>IHSA Contacts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IHSA Non-Faculty Certified Coach Requirements</dc:title>
  <dc:creator>Cheryl Lowery</dc:creator>
  <cp:lastModifiedBy>Cheryl Lowery</cp:lastModifiedBy>
  <cp:revision>49</cp:revision>
  <cp:lastPrinted>2013-08-02T14:27:15Z</cp:lastPrinted>
  <dcterms:created xsi:type="dcterms:W3CDTF">2012-08-01T16:06:01Z</dcterms:created>
  <dcterms:modified xsi:type="dcterms:W3CDTF">2013-08-02T20:04:12Z</dcterms:modified>
</cp:coreProperties>
</file>