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ie Knoblauch" initials="SK" lastIdx="1" clrIdx="0">
    <p:extLst>
      <p:ext uri="{19B8F6BF-5375-455C-9EA6-DF929625EA0E}">
        <p15:presenceInfo xmlns:p15="http://schemas.microsoft.com/office/powerpoint/2012/main" userId="S::susie@ihsa.org::34f649ae-978a-43dc-a4e8-6cadd91070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8" d="100"/>
          <a:sy n="98" d="100"/>
        </p:scale>
        <p:origin x="8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8B5F5-4505-4117-B97B-512340390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7393C2-6383-4B59-A344-ED42355D0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6ED1A-8A65-458A-9532-4313CD751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E61F-FCEB-4143-B7B9-026FCB27893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37F12-C8A5-47A5-8E20-01F58F923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64F52-D780-45F0-8613-AE358E224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3AD-72A5-4A89-A403-636E219D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6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1DAE1-20C8-457F-9CB0-317CE168A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335288-B1BC-4AD9-9016-50F17DD30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B04F3-C01B-44F9-94AD-B548BF30B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E61F-FCEB-4143-B7B9-026FCB27893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F94C9-15D1-4700-A756-DCDB23C34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D0F81-7DFC-4132-82C8-B6966249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3AD-72A5-4A89-A403-636E219D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0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C337AC-0813-44FF-B6FD-04980F4B3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8AADE-95A5-4D33-A185-8370070BE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DFDC8-FE15-40B2-B19C-97A805EEB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E61F-FCEB-4143-B7B9-026FCB27893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44AF4-2CEE-4C33-8F2A-D195079D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393CF-C40D-46DA-ABA3-0EBC7921D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3AD-72A5-4A89-A403-636E219D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0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FBF4-2D5C-4E5F-857B-0543DA692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6234E-DC6D-4448-9E22-287B95BE7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58F4B-8ECA-43CB-951A-E33608EA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E61F-FCEB-4143-B7B9-026FCB27893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2CC3E-1633-457A-ABC4-7E56C0516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21D9C-4B16-4116-BA5C-75662BDE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3AD-72A5-4A89-A403-636E219D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3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F98A9-9334-448F-BB52-AD8EE3ECA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CAB88-D0A7-44B2-BE94-51F447FA1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7228B-8DCF-44AA-A84A-D8E8A5838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E61F-FCEB-4143-B7B9-026FCB27893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8B3E0-0E3D-4322-85DB-F0C6E02CE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47E05-60E4-4D9B-B67F-D4B4CE17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3AD-72A5-4A89-A403-636E219D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5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09D0-5B0A-49A8-A101-F35B3ACD3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9C95B-20A7-41AE-9157-E64B0F8CC7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AB661-E614-48D7-995A-5BAD31E0B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F5EBF-FCC4-425B-9ABC-CFDC912EC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E61F-FCEB-4143-B7B9-026FCB27893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E3217-2314-4590-B01B-83A1AB063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7A330-5D61-4226-ACE4-6393CD315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3AD-72A5-4A89-A403-636E219D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7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5D496-11C9-4F70-9AFC-5E03003D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EBD6F-2C8C-41BA-9A83-A1183607F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FF501-4F28-4129-A7BE-8E6583FAE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4AE6A3-823E-4DDB-BC48-DA4482601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3A69ED-A598-4631-9590-E901E1C392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AC01B3-6F58-4AC7-A7C5-EF9AFE57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E61F-FCEB-4143-B7B9-026FCB27893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758C28-9413-447D-BC21-F5DC0091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07D40F-6221-4058-9920-87AC77081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3AD-72A5-4A89-A403-636E219D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0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02B63-4C5C-42DB-A8CC-2B0CB2AA9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71412C-0C38-4B03-A2CB-5B37E380E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E61F-FCEB-4143-B7B9-026FCB27893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C8A0A0-8ACC-4C26-8A52-73407A9BD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C4A72-0BC2-4C7E-BC51-3BDC5049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3AD-72A5-4A89-A403-636E219D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4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5B87B2-13DE-4079-A11B-AF4A3C2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E61F-FCEB-4143-B7B9-026FCB27893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AF76AE-D6D4-497A-8F27-E8079A4E9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1F729-BAA3-4014-BC8A-4AF04712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3AD-72A5-4A89-A403-636E219D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6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42A0E-1DC3-4939-A685-064668BA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49BDD-8CA2-4DD7-AB6D-297FF0105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FBA172-071F-46BF-AF28-CA0A14D7F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2990C-3F50-4B29-81E6-116F38A5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E61F-FCEB-4143-B7B9-026FCB27893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1186C-E276-4E2C-AD88-CAB8122E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155DF-254C-4E08-83F3-15EE5B07C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3AD-72A5-4A89-A403-636E219D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7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EDA50-0C18-4E1F-AC4C-D56EAECF4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98573C-FEAE-4B18-8045-A420FA030F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4A1CE-0E53-49B3-B0FD-638CD3056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56E7B-E993-4015-9474-5622E754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E61F-FCEB-4143-B7B9-026FCB27893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B146A-A5C2-4B7D-85D9-B337623D7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1D1FC-2B28-44BB-A480-954B81FB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3AD-72A5-4A89-A403-636E219D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2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C897E5-C257-4708-9AC7-38648DCF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CE215-DFF2-4BD4-BB40-5857E7D5D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B1934-C1BD-4910-8B47-BD69F6326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FE61F-FCEB-4143-B7B9-026FCB27893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DB76B-F24B-437E-AA49-5D19841B3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D2A85-3394-451C-B37A-53131B8DA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283AD-72A5-4A89-A403-636E219D5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4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nnisreporting.com/" TargetMode="External"/><Relationship Id="rId2" Type="http://schemas.openxmlformats.org/officeDocument/2006/relationships/hyperlink" Target="https://www.ihsa.org/default.aspx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98C25-4384-4056-87BC-3BE7ED7FA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5809"/>
            <a:ext cx="9144000" cy="1564716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latin typeface="+mn-lt"/>
              </a:rPr>
              <a:t>Entering the List of Participants for the IHSA Tennis Sectionals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A672F-3A6F-4FE1-A27E-3BE089790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7050"/>
            <a:ext cx="9144000" cy="572583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Tennis State Series – </a:t>
            </a:r>
            <a:r>
              <a:rPr lang="en-US" sz="2000" b="1" u="sng" dirty="0"/>
              <a:t>Two Part Entry Process</a:t>
            </a:r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8E727D-D092-4237-AA2B-6604C6B3AB19}"/>
              </a:ext>
            </a:extLst>
          </p:cNvPr>
          <p:cNvSpPr txBox="1"/>
          <p:nvPr/>
        </p:nvSpPr>
        <p:spPr>
          <a:xfrm>
            <a:off x="1341766" y="5057030"/>
            <a:ext cx="4255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Part 1 - IHSA Schools Center </a:t>
            </a:r>
            <a:r>
              <a:rPr lang="en-US" dirty="0"/>
              <a:t>-  </a:t>
            </a:r>
          </a:p>
          <a:p>
            <a:r>
              <a:rPr lang="en-US" dirty="0">
                <a:hlinkClick r:id="rId2"/>
              </a:rPr>
              <a:t>https://www.ihsa.org/default.aspx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AB9B87-1FE8-491E-B65A-C812B658D0DA}"/>
              </a:ext>
            </a:extLst>
          </p:cNvPr>
          <p:cNvSpPr txBox="1"/>
          <p:nvPr/>
        </p:nvSpPr>
        <p:spPr>
          <a:xfrm>
            <a:off x="7442421" y="5160397"/>
            <a:ext cx="3805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 2 - Tennis Reporting </a:t>
            </a:r>
            <a:r>
              <a:rPr lang="en-US" dirty="0"/>
              <a:t>- </a:t>
            </a:r>
            <a:r>
              <a:rPr lang="en-US" dirty="0">
                <a:hlinkClick r:id="rId3"/>
              </a:rPr>
              <a:t>https://tennisreporting.com/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002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70FFB3-0235-4FEB-81B4-A1632162C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 fontScale="90000"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Part 2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Step 9 </a:t>
            </a:r>
            <a:r>
              <a:rPr lang="en-US" sz="2800" dirty="0">
                <a:solidFill>
                  <a:schemeClr val="bg1"/>
                </a:solidFill>
              </a:rPr>
              <a:t>– Log in to your Tennis Reporting Account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BB8531-C7D5-4984-85D0-3610EE028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You created your own  password and log in. 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This is the account you should be using all season to enter your online scorebook/players matches.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8657B9-1A1D-4906-939D-AD84D010A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654" y="643467"/>
            <a:ext cx="6080675" cy="557595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EEE3760-3EAA-48FB-B8CF-B7929050ED00}"/>
              </a:ext>
            </a:extLst>
          </p:cNvPr>
          <p:cNvSpPr/>
          <p:nvPr/>
        </p:nvSpPr>
        <p:spPr>
          <a:xfrm>
            <a:off x="9978888" y="572494"/>
            <a:ext cx="866692" cy="62815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04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15629-3D8D-4D03-8853-D6C516A7A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Step 10 </a:t>
            </a:r>
            <a:r>
              <a:rPr lang="en-US" sz="2800" dirty="0">
                <a:solidFill>
                  <a:schemeClr val="bg1"/>
                </a:solidFill>
              </a:rPr>
              <a:t>– Click on your invited Event – IHSA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2E146-4261-4177-B55B-BC0112445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Once Logged into your Tennis Reporting Account, you will see that you have been invited to an Event – IHSA Sectional.</a:t>
            </a:r>
          </a:p>
          <a:p>
            <a:r>
              <a:rPr lang="en-US" sz="2000" dirty="0">
                <a:solidFill>
                  <a:schemeClr val="bg1"/>
                </a:solidFill>
              </a:rPr>
              <a:t>Once you click on Events, you will be taken to a drop-down menu where you can add your line up which also automatically links their Player Season Reports (PSRs).  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This information is used for the Sectional and State Seed Meetings.   </a:t>
            </a:r>
          </a:p>
        </p:txBody>
      </p:sp>
      <p:pic>
        <p:nvPicPr>
          <p:cNvPr id="4" name="Picture 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B9BCF01B-681F-404A-9EE5-C4E7C5FAA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810" y="643467"/>
            <a:ext cx="5896674" cy="54101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7FC6620-2046-44DB-B9ED-18DE63ECE1D8}"/>
              </a:ext>
            </a:extLst>
          </p:cNvPr>
          <p:cNvSpPr/>
          <p:nvPr/>
        </p:nvSpPr>
        <p:spPr>
          <a:xfrm>
            <a:off x="8634953" y="643467"/>
            <a:ext cx="1046375" cy="54431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72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BDD5E-73BF-4D5F-8956-61D41CEEE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Make the Appropriate Selections for Your Sectional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3DAFA3-2BBB-4175-9442-D3BC6D91E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Click on Division for 1A or 2A Sectionals</a:t>
            </a:r>
          </a:p>
          <a:p>
            <a:r>
              <a:rPr lang="en-US" sz="2000" dirty="0">
                <a:solidFill>
                  <a:schemeClr val="bg1"/>
                </a:solidFill>
              </a:rPr>
              <a:t>Select your Sectional Host Site</a:t>
            </a:r>
          </a:p>
          <a:p>
            <a:r>
              <a:rPr lang="en-US" sz="2000" dirty="0">
                <a:solidFill>
                  <a:schemeClr val="bg1"/>
                </a:solidFill>
              </a:rPr>
              <a:t>Select if the player is 1 or 2 (Flight) Your #1 singles or doubles should go in the 1 flight, </a:t>
            </a:r>
            <a:r>
              <a:rPr lang="en-US" sz="2000" dirty="0" err="1">
                <a:solidFill>
                  <a:schemeClr val="bg1"/>
                </a:solidFill>
              </a:rPr>
              <a:t>etc</a:t>
            </a:r>
            <a:r>
              <a:rPr lang="en-US" sz="2000" dirty="0">
                <a:solidFill>
                  <a:schemeClr val="bg1"/>
                </a:solidFill>
              </a:rPr>
              <a:t>…</a:t>
            </a:r>
          </a:p>
          <a:p>
            <a:r>
              <a:rPr lang="en-US" sz="2000" dirty="0">
                <a:solidFill>
                  <a:schemeClr val="bg1"/>
                </a:solidFill>
              </a:rPr>
              <a:t>Select Singles or Doubles 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9561810-9F47-4438-947B-B28EED82A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465523"/>
            <a:ext cx="6250769" cy="376608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B03847E-22C7-4D31-BDA7-CDD2F0E0D13A}"/>
              </a:ext>
            </a:extLst>
          </p:cNvPr>
          <p:cNvSpPr/>
          <p:nvPr/>
        </p:nvSpPr>
        <p:spPr>
          <a:xfrm>
            <a:off x="5297763" y="2422689"/>
            <a:ext cx="1583804" cy="49334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D4A3E9A-DC19-4267-843E-F137ABA11A08}"/>
              </a:ext>
            </a:extLst>
          </p:cNvPr>
          <p:cNvSpPr/>
          <p:nvPr/>
        </p:nvSpPr>
        <p:spPr>
          <a:xfrm>
            <a:off x="7305144" y="2422689"/>
            <a:ext cx="1591568" cy="52790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58A84F-0473-402E-90AD-690EC9A4B62A}"/>
              </a:ext>
            </a:extLst>
          </p:cNvPr>
          <p:cNvSpPr/>
          <p:nvPr/>
        </p:nvSpPr>
        <p:spPr>
          <a:xfrm>
            <a:off x="9197450" y="2463674"/>
            <a:ext cx="1095513" cy="44592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0A8B07-CB0E-436E-85E1-E31358FD9114}"/>
              </a:ext>
            </a:extLst>
          </p:cNvPr>
          <p:cNvSpPr/>
          <p:nvPr/>
        </p:nvSpPr>
        <p:spPr>
          <a:xfrm>
            <a:off x="10209475" y="2422689"/>
            <a:ext cx="1017767" cy="49334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70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6F6105-9782-4D84-8AE8-E7A6A83F5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Select Players into the Sectional Line Up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2295DC-6BD4-4FD8-9A02-62E393361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Use the drop-down arrow to </a:t>
            </a:r>
            <a:r>
              <a:rPr lang="en-US" sz="2000" b="1" dirty="0">
                <a:solidFill>
                  <a:schemeClr val="bg1"/>
                </a:solidFill>
              </a:rPr>
              <a:t>Select a Player </a:t>
            </a:r>
            <a:r>
              <a:rPr lang="en-US" sz="2000" dirty="0">
                <a:solidFill>
                  <a:schemeClr val="bg1"/>
                </a:solidFill>
              </a:rPr>
              <a:t>to add to the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1 or 2 Singles Flight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Or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1 or 2 Doubles Flight  </a:t>
            </a:r>
          </a:p>
        </p:txBody>
      </p:sp>
      <p:pic>
        <p:nvPicPr>
          <p:cNvPr id="7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DE9B85-7813-41C0-9AED-1E9CF8AF9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583" y="643467"/>
            <a:ext cx="5665129" cy="54101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1908AAE-CA74-4055-A807-914422F00F31}"/>
              </a:ext>
            </a:extLst>
          </p:cNvPr>
          <p:cNvSpPr/>
          <p:nvPr/>
        </p:nvSpPr>
        <p:spPr>
          <a:xfrm>
            <a:off x="5495827" y="1781666"/>
            <a:ext cx="3026004" cy="65044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43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47C35-52D7-4D33-AD8D-CE9B4CFF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43977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Line-Ups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1BBE744-F017-4681-9508-341309C5D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274073"/>
            <a:ext cx="3363974" cy="4277801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Once line-ups are set by Midnight on Tuesday prior to the sectional seed meeting – The ability to change your line-up will not be allowed. Contact the IHSA office if you have an injury or ineligibility issue.   </a:t>
            </a:r>
          </a:p>
          <a:p>
            <a:r>
              <a:rPr lang="en-US" sz="2000" dirty="0">
                <a:solidFill>
                  <a:schemeClr val="bg1"/>
                </a:solidFill>
              </a:rPr>
              <a:t>Other coaches/sectionals will not be able to see line-ups until the Event is open after 10 a.m. on Wednesday prior to sectionals for Sectionals to prepare for their Seed Meetings. 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The arrow to the right of a player's name will show their PSR – The X to the right of a player's name will delete the player from the Sectional Line-Up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11461A-4A2F-4BA1-848A-41D2B7F07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774" y="643467"/>
            <a:ext cx="6040257" cy="523659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98B8117-ABE8-4391-823C-C268C251E747}"/>
              </a:ext>
            </a:extLst>
          </p:cNvPr>
          <p:cNvSpPr/>
          <p:nvPr/>
        </p:nvSpPr>
        <p:spPr>
          <a:xfrm>
            <a:off x="5198774" y="1709531"/>
            <a:ext cx="2464904" cy="79447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C631AE-577B-45EC-85B0-704F466B1046}"/>
              </a:ext>
            </a:extLst>
          </p:cNvPr>
          <p:cNvSpPr/>
          <p:nvPr/>
        </p:nvSpPr>
        <p:spPr>
          <a:xfrm>
            <a:off x="7450372" y="2695492"/>
            <a:ext cx="946205" cy="52478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73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50076-CB9F-4318-A9DA-2B7F334A8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Features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CDB1F3-BBCB-401A-B99E-9ECDF6F66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Once the line ups are set, you can use features to look at the players PSRs .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F3ECAA-437A-4FEC-8AEF-BB219F388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048" y="643467"/>
            <a:ext cx="5410199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35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1DD6A3-81BE-4BF0-9FDD-CF9955F12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190243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Features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08D9C6-DF1D-48D0-8A28-38070AF07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347274"/>
            <a:ext cx="3363974" cy="3706392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You can navigate through the page to Seed the Players by clicking on their names and moving them to the appropriate seeded number spot.</a:t>
            </a:r>
          </a:p>
          <a:p>
            <a:r>
              <a:rPr lang="en-US" sz="2000" dirty="0">
                <a:solidFill>
                  <a:schemeClr val="bg1"/>
                </a:solidFill>
              </a:rPr>
              <a:t>You can place two players in the compare section to look at Head-to-Head wins. 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Note:  The IHSA does not utilize the ELO feature – just ignore that number for now  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C027BF5E-CA19-4F98-965B-C3173C268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936" y="643467"/>
            <a:ext cx="5606422" cy="54101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9DAA783-6F0D-4196-93AD-80F19492A5D6}"/>
              </a:ext>
            </a:extLst>
          </p:cNvPr>
          <p:cNvSpPr/>
          <p:nvPr/>
        </p:nvSpPr>
        <p:spPr>
          <a:xfrm>
            <a:off x="8237551" y="2347274"/>
            <a:ext cx="2904931" cy="99227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CE923BC-4837-4D64-B34A-4280FB2628E6}"/>
              </a:ext>
            </a:extLst>
          </p:cNvPr>
          <p:cNvSpPr/>
          <p:nvPr/>
        </p:nvSpPr>
        <p:spPr>
          <a:xfrm>
            <a:off x="5116558" y="2292157"/>
            <a:ext cx="503378" cy="1500615"/>
          </a:xfrm>
          <a:prstGeom prst="downArrow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76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98C25-4384-4056-87BC-3BE7ED7FA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929" y="2385390"/>
            <a:ext cx="11600953" cy="2759104"/>
          </a:xfrm>
        </p:spPr>
        <p:txBody>
          <a:bodyPr>
            <a:no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3600" b="1" dirty="0"/>
              <a:t>Questions:  </a:t>
            </a:r>
            <a:br>
              <a:rPr lang="en-US" sz="3600" b="1" dirty="0"/>
            </a:br>
            <a:r>
              <a:rPr lang="en-US" sz="3600" b="1" u="sng" dirty="0"/>
              <a:t>IHSA </a:t>
            </a:r>
            <a:r>
              <a:rPr lang="en-US" sz="3600" b="1" dirty="0"/>
              <a:t>- If you have any questions, please contact ccarr@ihsa.org or call the IHSA at 309-663-6377.  </a:t>
            </a:r>
            <a:br>
              <a:rPr lang="en-US" sz="3600" b="1" dirty="0"/>
            </a:br>
            <a:r>
              <a:rPr lang="en-US" sz="3600" b="1" u="sng" dirty="0"/>
              <a:t>Tennis Reporting </a:t>
            </a:r>
            <a:r>
              <a:rPr lang="en-US" sz="3600" b="1" dirty="0"/>
              <a:t>- If you have any questions, please contact TennisReporting@gmail.com or call Steve at 651-261-7283. 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A672F-3A6F-4FE1-A27E-3BE089790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4452" y="556592"/>
            <a:ext cx="6387547" cy="1297362"/>
          </a:xfrm>
        </p:spPr>
        <p:txBody>
          <a:bodyPr>
            <a:noAutofit/>
          </a:bodyPr>
          <a:lstStyle/>
          <a:p>
            <a:pPr algn="l"/>
            <a:endParaRPr lang="en-US" sz="3600" b="1" dirty="0"/>
          </a:p>
          <a:p>
            <a:pPr algn="l"/>
            <a:r>
              <a:rPr lang="en-US" sz="3600" b="1" dirty="0"/>
              <a:t>Tennis State Series</a:t>
            </a:r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50B763-D765-4F46-87B4-ADADF1A00CC3}"/>
              </a:ext>
            </a:extLst>
          </p:cNvPr>
          <p:cNvSpPr txBox="1"/>
          <p:nvPr/>
        </p:nvSpPr>
        <p:spPr>
          <a:xfrm>
            <a:off x="3450866" y="5029600"/>
            <a:ext cx="2698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5334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CF123C-974C-47AD-B253-333476FB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590372"/>
            <a:ext cx="3657600" cy="31426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 1</a:t>
            </a:r>
            <a:b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 1 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Go to IHSA.org – Click on Schools Center and log in with your IHSA login &amp; password (passwords can be secured from your athletic director)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9FCE0D60-EC3F-4185-BC31-E4EF2BD66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590371"/>
            <a:ext cx="6553545" cy="56852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76F8818-E4C6-4A16-8325-1848CF3453FF}"/>
              </a:ext>
            </a:extLst>
          </p:cNvPr>
          <p:cNvSpPr/>
          <p:nvPr/>
        </p:nvSpPr>
        <p:spPr>
          <a:xfrm>
            <a:off x="9916998" y="321177"/>
            <a:ext cx="1970202" cy="79118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4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CF123C-974C-47AD-B253-333476FB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848413"/>
            <a:ext cx="3657600" cy="2865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 2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- Click on T for Sports &amp; Activity Tracker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C568FB-9822-4679-B845-796CFAB92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950816"/>
            <a:ext cx="6553545" cy="496431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F3570AD-9FA2-4DB2-B7CE-648EADA7C3A3}"/>
              </a:ext>
            </a:extLst>
          </p:cNvPr>
          <p:cNvSpPr/>
          <p:nvPr/>
        </p:nvSpPr>
        <p:spPr>
          <a:xfrm>
            <a:off x="5153822" y="1582310"/>
            <a:ext cx="3099632" cy="83488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92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CF123C-974C-47AD-B253-333476FB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575038"/>
            <a:ext cx="3657600" cy="30731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</a:rPr>
              <a:t>Step 3 - </a:t>
            </a:r>
            <a:r>
              <a:rPr lang="en-US" sz="3200" dirty="0">
                <a:solidFill>
                  <a:srgbClr val="FFFFFF"/>
                </a:solidFill>
              </a:rPr>
              <a:t>Click on List of Participants 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9276F4-B87D-4EE3-AA68-FBBECDAFD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5205" y="1571603"/>
            <a:ext cx="7124875" cy="145521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4AE9234-4AA2-4466-94C9-FEFFD07AA6AB}"/>
              </a:ext>
            </a:extLst>
          </p:cNvPr>
          <p:cNvSpPr/>
          <p:nvPr/>
        </p:nvSpPr>
        <p:spPr>
          <a:xfrm>
            <a:off x="10344646" y="1376313"/>
            <a:ext cx="1725433" cy="95210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23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7EAF2-6024-48CE-985D-D6F42155A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 4 - 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Read Instructions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9993BED-871F-42BA-A977-6880CFBA4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349" y="2509911"/>
            <a:ext cx="1118220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84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5BCE8-5B14-451C-BC58-FFA9A89E1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Step 5 - </a:t>
            </a:r>
            <a:r>
              <a:rPr lang="en-US" sz="2600" dirty="0">
                <a:solidFill>
                  <a:schemeClr val="bg1"/>
                </a:solidFill>
              </a:rPr>
              <a:t>Click on Coaches and enter the Head Coach and all Assistant Coaches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6CE4D-BA3B-4C93-923B-306DA7139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507530"/>
            <a:ext cx="3363974" cy="3546136"/>
          </a:xfrm>
        </p:spPr>
        <p:txBody>
          <a:bodyPr>
            <a:normAutofit fontScale="92500" lnSpcReduction="20000"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Use the drop-down menu to select the coaches name(s) that your school’s athletic director has confirmed compliant with IHSA Coaching Qualifications By-laws &amp; State Mandated Concussion Exam &amp; PES Exam. List every coach that you anticipate coaching at the state final, so we can accurately issue coaching passes.  </a:t>
            </a:r>
            <a:r>
              <a:rPr lang="en-US" sz="1700" b="1" dirty="0">
                <a:solidFill>
                  <a:schemeClr val="bg1"/>
                </a:solidFill>
              </a:rPr>
              <a:t>If a coach’s name is not on this list, they will not receive credentials to coach at the state final. If a coach's name does not appear on the drop-down list, they may need to complete steps to be in compliance with the IHSA coaching bylaw 2.070.  Contact your athletic director to confirm compliance.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41BE67-8CD7-4ABD-8F22-33FB03F56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390" y="1909284"/>
            <a:ext cx="7277491" cy="287460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F4A8B19-F2EB-4298-8CCB-ED3B0C8FC792}"/>
              </a:ext>
            </a:extLst>
          </p:cNvPr>
          <p:cNvSpPr/>
          <p:nvPr/>
        </p:nvSpPr>
        <p:spPr>
          <a:xfrm>
            <a:off x="6843860" y="1844704"/>
            <a:ext cx="1046375" cy="51199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6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920BD0-AA12-45DA-A6C7-F29D2001E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Step 6 </a:t>
            </a:r>
            <a:r>
              <a:rPr lang="en-US" sz="2800" dirty="0">
                <a:solidFill>
                  <a:schemeClr val="bg1"/>
                </a:solidFill>
              </a:rPr>
              <a:t>- List your Current Roster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8A7BD-74FE-44D2-ABCD-9F91C1C2D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Include more than the allowable number of players (two doubles and two singles players – 6 players) in case you need to make line up changes due to academic eligibility or disciplinary issues.  We recommend rostering your entire team.  </a:t>
            </a:r>
            <a:r>
              <a:rPr lang="en-US" sz="1900" b="1" dirty="0">
                <a:solidFill>
                  <a:schemeClr val="bg1"/>
                </a:solidFill>
              </a:rPr>
              <a:t>If a student’s name does not appear on the roster, you cannot make lineup changes.  </a:t>
            </a:r>
          </a:p>
          <a:p>
            <a:pPr marL="0" indent="0">
              <a:buNone/>
            </a:pPr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0F3CD-A642-435A-93B1-93BBF7DB0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83" y="643467"/>
            <a:ext cx="5755529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23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788EC-26FF-4D41-8648-103E5ECC1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Step 7 </a:t>
            </a:r>
            <a:r>
              <a:rPr lang="en-US" sz="2800" dirty="0">
                <a:solidFill>
                  <a:schemeClr val="bg1"/>
                </a:solidFill>
              </a:rPr>
              <a:t>- Click on Participants &amp; Match History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3CA10-69F4-4653-834A-A6D9757D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Use the drop-down menu to enter the players from your roster into the lineup.  Click </a:t>
            </a:r>
            <a:r>
              <a:rPr lang="en-US" sz="2000" b="1" dirty="0">
                <a:solidFill>
                  <a:schemeClr val="bg1"/>
                </a:solidFill>
              </a:rPr>
              <a:t>Save Changes </a:t>
            </a:r>
            <a:r>
              <a:rPr lang="en-US" sz="2000" dirty="0">
                <a:solidFill>
                  <a:schemeClr val="bg1"/>
                </a:solidFill>
              </a:rPr>
              <a:t>after every entry.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943940-7E89-4BCD-81CB-5714F0810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660859"/>
            <a:ext cx="6250769" cy="337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5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0064B-811C-40F4-8138-D7D735C67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 fontScale="90000"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Step 8 </a:t>
            </a:r>
            <a:r>
              <a:rPr lang="en-US" sz="2800" dirty="0">
                <a:solidFill>
                  <a:schemeClr val="bg1"/>
                </a:solidFill>
              </a:rPr>
              <a:t>– Click on Report Scores and Seeding Information at TennisReporting.com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B1BD7-762D-4C35-8EB5-423AE8C20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Once you click on the link you will be taken to the Tennis Reporting page.</a:t>
            </a:r>
          </a:p>
          <a:p>
            <a:r>
              <a:rPr lang="en-US" sz="2000" dirty="0">
                <a:solidFill>
                  <a:schemeClr val="bg1"/>
                </a:solidFill>
              </a:rPr>
              <a:t>You should have been invited to an IHSA sectional by tennisreporting.com.  This is where you transition to Part 2.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A84FC5-ED1C-4FFC-80BA-4ACCE2B97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653046"/>
            <a:ext cx="6250769" cy="339104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7AC212D-A774-4FBC-9A9B-FC047A102E0A}"/>
              </a:ext>
            </a:extLst>
          </p:cNvPr>
          <p:cNvSpPr/>
          <p:nvPr/>
        </p:nvSpPr>
        <p:spPr>
          <a:xfrm>
            <a:off x="9775596" y="2638044"/>
            <a:ext cx="1772936" cy="65191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30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823</Words>
  <Application>Microsoft Office PowerPoint</Application>
  <PresentationFormat>Widescreen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Entering the List of Participants for the IHSA Tennis Sectionals </vt:lpstr>
      <vt:lpstr>Part 1 Step 1 - Go to IHSA.org – Click on Schools Center and log in with your IHSA login &amp; password (passwords can be secured from your athletic director)</vt:lpstr>
      <vt:lpstr>Step 2 - Click on T for Sports &amp; Activity Tracker</vt:lpstr>
      <vt:lpstr>Step 3 - Click on List of Participants </vt:lpstr>
      <vt:lpstr>Step 4 - Read Instructions </vt:lpstr>
      <vt:lpstr>Step 5 - Click on Coaches and enter the Head Coach and all Assistant Coaches </vt:lpstr>
      <vt:lpstr>Step 6 - List your Current Roster </vt:lpstr>
      <vt:lpstr>Step 7 - Click on Participants &amp; Match History </vt:lpstr>
      <vt:lpstr>Step 8 – Click on Report Scores and Seeding Information at TennisReporting.com</vt:lpstr>
      <vt:lpstr>Part 2 Step 9 – Log in to your Tennis Reporting Account </vt:lpstr>
      <vt:lpstr>Step 10 – Click on your invited Event – IHSA </vt:lpstr>
      <vt:lpstr>Make the Appropriate Selections for Your Sectional </vt:lpstr>
      <vt:lpstr>Select Players into the Sectional Line Up</vt:lpstr>
      <vt:lpstr>Line-Ups</vt:lpstr>
      <vt:lpstr>Features</vt:lpstr>
      <vt:lpstr>Features</vt:lpstr>
      <vt:lpstr>Questions:   IHSA - If you have any questions, please contact ccarr@ihsa.org or call the IHSA at 309-663-6377.   Tennis Reporting - If you have any questions, please contact TennisReporting@gmail.com or call Steve at 651-261-7283.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Entering the List of Participants for the IHSA Tennis Sectionals</dc:title>
  <dc:creator>Susie Knoblauch</dc:creator>
  <cp:lastModifiedBy>Susie Knoblauch</cp:lastModifiedBy>
  <cp:revision>6</cp:revision>
  <dcterms:created xsi:type="dcterms:W3CDTF">2019-05-14T16:54:19Z</dcterms:created>
  <dcterms:modified xsi:type="dcterms:W3CDTF">2021-05-10T19:27:22Z</dcterms:modified>
</cp:coreProperties>
</file>